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42"/>
  </p:notesMasterIdLst>
  <p:handoutMasterIdLst>
    <p:handoutMasterId r:id="rId43"/>
  </p:handoutMasterIdLst>
  <p:sldIdLst>
    <p:sldId id="296" r:id="rId3"/>
    <p:sldId id="345" r:id="rId4"/>
    <p:sldId id="328" r:id="rId5"/>
    <p:sldId id="321" r:id="rId6"/>
    <p:sldId id="304" r:id="rId7"/>
    <p:sldId id="303" r:id="rId8"/>
    <p:sldId id="266" r:id="rId9"/>
    <p:sldId id="307" r:id="rId10"/>
    <p:sldId id="336" r:id="rId11"/>
    <p:sldId id="337" r:id="rId12"/>
    <p:sldId id="338" r:id="rId13"/>
    <p:sldId id="308" r:id="rId14"/>
    <p:sldId id="323" r:id="rId15"/>
    <p:sldId id="316" r:id="rId16"/>
    <p:sldId id="309" r:id="rId17"/>
    <p:sldId id="331" r:id="rId18"/>
    <p:sldId id="333" r:id="rId19"/>
    <p:sldId id="311" r:id="rId20"/>
    <p:sldId id="332" r:id="rId21"/>
    <p:sldId id="310" r:id="rId22"/>
    <p:sldId id="334" r:id="rId23"/>
    <p:sldId id="315" r:id="rId24"/>
    <p:sldId id="314" r:id="rId25"/>
    <p:sldId id="318" r:id="rId26"/>
    <p:sldId id="335" r:id="rId27"/>
    <p:sldId id="344" r:id="rId28"/>
    <p:sldId id="339" r:id="rId29"/>
    <p:sldId id="312" r:id="rId30"/>
    <p:sldId id="330" r:id="rId31"/>
    <p:sldId id="317" r:id="rId32"/>
    <p:sldId id="347" r:id="rId33"/>
    <p:sldId id="346" r:id="rId34"/>
    <p:sldId id="348" r:id="rId35"/>
    <p:sldId id="341" r:id="rId36"/>
    <p:sldId id="322" r:id="rId37"/>
    <p:sldId id="342" r:id="rId38"/>
    <p:sldId id="343" r:id="rId39"/>
    <p:sldId id="326" r:id="rId40"/>
    <p:sldId id="313" r:id="rId41"/>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74" autoAdjust="0"/>
    <p:restoredTop sz="94660"/>
  </p:normalViewPr>
  <p:slideViewPr>
    <p:cSldViewPr>
      <p:cViewPr>
        <p:scale>
          <a:sx n="66" d="100"/>
          <a:sy n="66" d="100"/>
        </p:scale>
        <p:origin x="-2122" y="-57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120" y="-8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reservoir</c:v>
          </c:tx>
          <c:spPr>
            <a:solidFill>
              <a:schemeClr val="accent5">
                <a:lumMod val="75000"/>
              </a:schemeClr>
            </a:solidFill>
          </c:spPr>
          <c:invertIfNegative val="0"/>
          <c:val>
            <c:numRef>
              <c:f>'res vs normal'!$AB$16:$AB$25</c:f>
              <c:numCache>
                <c:formatCode>General</c:formatCode>
                <c:ptCount val="10"/>
                <c:pt idx="0">
                  <c:v>10</c:v>
                </c:pt>
                <c:pt idx="1">
                  <c:v>0</c:v>
                </c:pt>
                <c:pt idx="2">
                  <c:v>37</c:v>
                </c:pt>
                <c:pt idx="3">
                  <c:v>11</c:v>
                </c:pt>
                <c:pt idx="4">
                  <c:v>21</c:v>
                </c:pt>
                <c:pt idx="5">
                  <c:v>186</c:v>
                </c:pt>
                <c:pt idx="6">
                  <c:v>276</c:v>
                </c:pt>
                <c:pt idx="7">
                  <c:v>47</c:v>
                </c:pt>
                <c:pt idx="8">
                  <c:v>121</c:v>
                </c:pt>
                <c:pt idx="9">
                  <c:v>183</c:v>
                </c:pt>
              </c:numCache>
            </c:numRef>
          </c:val>
        </c:ser>
        <c:ser>
          <c:idx val="1"/>
          <c:order val="1"/>
          <c:tx>
            <c:v>"normal"</c:v>
          </c:tx>
          <c:spPr>
            <a:solidFill>
              <a:schemeClr val="accent6">
                <a:lumMod val="60000"/>
                <a:lumOff val="40000"/>
              </a:schemeClr>
            </a:solidFill>
          </c:spPr>
          <c:invertIfNegative val="0"/>
          <c:val>
            <c:numRef>
              <c:f>'res vs normal'!$AC$16:$AC$25</c:f>
              <c:numCache>
                <c:formatCode>General</c:formatCode>
                <c:ptCount val="10"/>
                <c:pt idx="0">
                  <c:v>760</c:v>
                </c:pt>
                <c:pt idx="1">
                  <c:v>796</c:v>
                </c:pt>
                <c:pt idx="2">
                  <c:v>727</c:v>
                </c:pt>
                <c:pt idx="3">
                  <c:v>618</c:v>
                </c:pt>
                <c:pt idx="4">
                  <c:v>589</c:v>
                </c:pt>
                <c:pt idx="5">
                  <c:v>974</c:v>
                </c:pt>
                <c:pt idx="6">
                  <c:v>1064</c:v>
                </c:pt>
                <c:pt idx="7">
                  <c:v>747</c:v>
                </c:pt>
                <c:pt idx="8">
                  <c:v>608</c:v>
                </c:pt>
                <c:pt idx="9">
                  <c:v>1506</c:v>
                </c:pt>
              </c:numCache>
            </c:numRef>
          </c:val>
        </c:ser>
        <c:dLbls>
          <c:showLegendKey val="0"/>
          <c:showVal val="0"/>
          <c:showCatName val="0"/>
          <c:showSerName val="0"/>
          <c:showPercent val="0"/>
          <c:showBubbleSize val="0"/>
        </c:dLbls>
        <c:gapWidth val="150"/>
        <c:overlap val="100"/>
        <c:axId val="108955136"/>
        <c:axId val="108957056"/>
      </c:barChart>
      <c:catAx>
        <c:axId val="108955136"/>
        <c:scaling>
          <c:orientation val="minMax"/>
        </c:scaling>
        <c:delete val="0"/>
        <c:axPos val="b"/>
        <c:title>
          <c:tx>
            <c:rich>
              <a:bodyPr/>
              <a:lstStyle/>
              <a:p>
                <a:pPr>
                  <a:defRPr sz="2800"/>
                </a:pPr>
                <a:r>
                  <a:rPr lang="en-US" sz="2800"/>
                  <a:t>Years</a:t>
                </a:r>
              </a:p>
            </c:rich>
          </c:tx>
          <c:layout>
            <c:manualLayout>
              <c:xMode val="edge"/>
              <c:yMode val="edge"/>
              <c:x val="0.44588248346336756"/>
              <c:y val="0.94241150489683567"/>
            </c:manualLayout>
          </c:layout>
          <c:overlay val="0"/>
        </c:title>
        <c:majorTickMark val="out"/>
        <c:minorTickMark val="none"/>
        <c:tickLblPos val="nextTo"/>
        <c:crossAx val="108957056"/>
        <c:crosses val="autoZero"/>
        <c:auto val="1"/>
        <c:lblAlgn val="ctr"/>
        <c:lblOffset val="100"/>
        <c:noMultiLvlLbl val="0"/>
      </c:catAx>
      <c:valAx>
        <c:axId val="108957056"/>
        <c:scaling>
          <c:orientation val="minMax"/>
        </c:scaling>
        <c:delete val="0"/>
        <c:axPos val="l"/>
        <c:majorGridlines/>
        <c:title>
          <c:tx>
            <c:rich>
              <a:bodyPr rot="-5400000" vert="horz"/>
              <a:lstStyle/>
              <a:p>
                <a:pPr>
                  <a:defRPr sz="2800"/>
                </a:pPr>
                <a:r>
                  <a:rPr lang="en-US" sz="2800"/>
                  <a:t>No. fish</a:t>
                </a:r>
              </a:p>
            </c:rich>
          </c:tx>
          <c:layout>
            <c:manualLayout>
              <c:xMode val="edge"/>
              <c:yMode val="edge"/>
              <c:x val="5.7471264367816091E-3"/>
              <c:y val="0.28720587224212568"/>
            </c:manualLayout>
          </c:layout>
          <c:overlay val="0"/>
        </c:title>
        <c:numFmt formatCode="#,##0" sourceLinked="0"/>
        <c:majorTickMark val="out"/>
        <c:minorTickMark val="none"/>
        <c:tickLblPos val="nextTo"/>
        <c:txPr>
          <a:bodyPr/>
          <a:lstStyle/>
          <a:p>
            <a:pPr>
              <a:defRPr sz="2000"/>
            </a:pPr>
            <a:endParaRPr lang="en-US"/>
          </a:p>
        </c:txPr>
        <c:crossAx val="108955136"/>
        <c:crosses val="autoZero"/>
        <c:crossBetween val="between"/>
      </c:valAx>
    </c:plotArea>
    <c:legend>
      <c:legendPos val="r"/>
      <c:layout>
        <c:manualLayout>
          <c:xMode val="edge"/>
          <c:yMode val="edge"/>
          <c:x val="0.16084341323290416"/>
          <c:y val="3.1672823304494342E-2"/>
          <c:w val="0.17220986180992418"/>
          <c:h val="0.15548054178412885"/>
        </c:manualLayout>
      </c:layout>
      <c:overlay val="0"/>
      <c:spPr>
        <a:solidFill>
          <a:schemeClr val="bg2">
            <a:lumMod val="75000"/>
          </a:schemeClr>
        </a:solidFill>
      </c:spPr>
      <c:txPr>
        <a:bodyPr/>
        <a:lstStyle/>
        <a:p>
          <a:pPr>
            <a:defRPr sz="20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 Sant Query1 below Minto.xlsx]redd counts!PivotTable2</c:name>
    <c:fmtId val="3"/>
  </c:pivotSource>
  <c:chart>
    <c:title>
      <c:tx>
        <c:rich>
          <a:bodyPr/>
          <a:lstStyle/>
          <a:p>
            <a:pPr>
              <a:defRPr sz="2400"/>
            </a:pPr>
            <a:r>
              <a:rPr lang="en-US" sz="2400"/>
              <a:t>Sum of redd counts</a:t>
            </a:r>
          </a:p>
        </c:rich>
      </c:tx>
      <c:layout>
        <c:manualLayout>
          <c:xMode val="edge"/>
          <c:yMode val="edge"/>
          <c:x val="0.3719072993031044"/>
          <c:y val="0.1111111111111111"/>
        </c:manualLayout>
      </c:layout>
      <c:overlay val="0"/>
    </c:title>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s>
    <c:plotArea>
      <c:layout/>
      <c:barChart>
        <c:barDir val="col"/>
        <c:grouping val="clustered"/>
        <c:varyColors val="0"/>
        <c:ser>
          <c:idx val="0"/>
          <c:order val="0"/>
          <c:tx>
            <c:strRef>
              <c:f>'redd counts'!$B$3</c:f>
              <c:strCache>
                <c:ptCount val="1"/>
                <c:pt idx="0">
                  <c:v>Total</c:v>
                </c:pt>
              </c:strCache>
            </c:strRef>
          </c:tx>
          <c:invertIfNegative val="0"/>
          <c:cat>
            <c:strRef>
              <c:f>'redd counts'!$A$4:$A$18</c:f>
              <c:strCache>
                <c:ptCount val="14"/>
                <c:pt idx="0">
                  <c:v>2000</c:v>
                </c:pt>
                <c:pt idx="1">
                  <c:v>2001</c:v>
                </c:pt>
                <c:pt idx="2">
                  <c:v>2002</c:v>
                </c:pt>
                <c:pt idx="3">
                  <c:v>2003</c:v>
                </c:pt>
                <c:pt idx="4">
                  <c:v>2004</c:v>
                </c:pt>
                <c:pt idx="5">
                  <c:v>2005</c:v>
                </c:pt>
                <c:pt idx="6">
                  <c:v>2006</c:v>
                </c:pt>
                <c:pt idx="7">
                  <c:v>2007</c:v>
                </c:pt>
                <c:pt idx="8">
                  <c:v>2008</c:v>
                </c:pt>
                <c:pt idx="9">
                  <c:v>2010</c:v>
                </c:pt>
                <c:pt idx="10">
                  <c:v>2011</c:v>
                </c:pt>
                <c:pt idx="11">
                  <c:v>2012</c:v>
                </c:pt>
                <c:pt idx="12">
                  <c:v>2013</c:v>
                </c:pt>
                <c:pt idx="13">
                  <c:v>(blank)</c:v>
                </c:pt>
              </c:strCache>
            </c:strRef>
          </c:cat>
          <c:val>
            <c:numRef>
              <c:f>'redd counts'!$B$4:$B$18</c:f>
              <c:numCache>
                <c:formatCode>General</c:formatCode>
                <c:ptCount val="14"/>
                <c:pt idx="0">
                  <c:v>8</c:v>
                </c:pt>
                <c:pt idx="1">
                  <c:v>63</c:v>
                </c:pt>
                <c:pt idx="2">
                  <c:v>20</c:v>
                </c:pt>
                <c:pt idx="3">
                  <c:v>13</c:v>
                </c:pt>
                <c:pt idx="4">
                  <c:v>11</c:v>
                </c:pt>
                <c:pt idx="5">
                  <c:v>18</c:v>
                </c:pt>
                <c:pt idx="6">
                  <c:v>39</c:v>
                </c:pt>
                <c:pt idx="7">
                  <c:v>20</c:v>
                </c:pt>
                <c:pt idx="8">
                  <c:v>12</c:v>
                </c:pt>
                <c:pt idx="9">
                  <c:v>17</c:v>
                </c:pt>
                <c:pt idx="10">
                  <c:v>299</c:v>
                </c:pt>
                <c:pt idx="11">
                  <c:v>88</c:v>
                </c:pt>
                <c:pt idx="12">
                  <c:v>34</c:v>
                </c:pt>
              </c:numCache>
            </c:numRef>
          </c:val>
        </c:ser>
        <c:dLbls>
          <c:showLegendKey val="0"/>
          <c:showVal val="0"/>
          <c:showCatName val="0"/>
          <c:showSerName val="0"/>
          <c:showPercent val="0"/>
          <c:showBubbleSize val="0"/>
        </c:dLbls>
        <c:gapWidth val="150"/>
        <c:axId val="110180608"/>
        <c:axId val="110223744"/>
      </c:barChart>
      <c:catAx>
        <c:axId val="110180608"/>
        <c:scaling>
          <c:orientation val="minMax"/>
        </c:scaling>
        <c:delete val="0"/>
        <c:axPos val="b"/>
        <c:title>
          <c:tx>
            <c:rich>
              <a:bodyPr/>
              <a:lstStyle/>
              <a:p>
                <a:pPr>
                  <a:defRPr sz="2200"/>
                </a:pPr>
                <a:r>
                  <a:rPr lang="en-US" sz="2200" dirty="0" smtClean="0"/>
                  <a:t>Years</a:t>
                </a:r>
                <a:endParaRPr lang="en-US" sz="2200" dirty="0"/>
              </a:p>
            </c:rich>
          </c:tx>
          <c:layout/>
          <c:overlay val="0"/>
        </c:title>
        <c:majorTickMark val="out"/>
        <c:minorTickMark val="none"/>
        <c:tickLblPos val="nextTo"/>
        <c:txPr>
          <a:bodyPr/>
          <a:lstStyle/>
          <a:p>
            <a:pPr>
              <a:defRPr sz="1800"/>
            </a:pPr>
            <a:endParaRPr lang="en-US"/>
          </a:p>
        </c:txPr>
        <c:crossAx val="110223744"/>
        <c:crosses val="autoZero"/>
        <c:auto val="1"/>
        <c:lblAlgn val="ctr"/>
        <c:lblOffset val="100"/>
        <c:noMultiLvlLbl val="0"/>
      </c:catAx>
      <c:valAx>
        <c:axId val="110223744"/>
        <c:scaling>
          <c:orientation val="minMax"/>
        </c:scaling>
        <c:delete val="0"/>
        <c:axPos val="l"/>
        <c:majorGridlines/>
        <c:title>
          <c:tx>
            <c:rich>
              <a:bodyPr rot="-5400000" vert="horz"/>
              <a:lstStyle/>
              <a:p>
                <a:pPr>
                  <a:defRPr sz="2200"/>
                </a:pPr>
                <a:r>
                  <a:rPr lang="en-US" sz="2200" dirty="0" smtClean="0"/>
                  <a:t>No.</a:t>
                </a:r>
                <a:r>
                  <a:rPr lang="en-US" sz="2200" baseline="0" dirty="0" smtClean="0"/>
                  <a:t> </a:t>
                </a:r>
                <a:r>
                  <a:rPr lang="en-US" sz="2200" baseline="0" dirty="0" err="1" smtClean="0"/>
                  <a:t>redds</a:t>
                </a:r>
                <a:endParaRPr lang="en-US" sz="2200" dirty="0"/>
              </a:p>
            </c:rich>
          </c:tx>
          <c:layout>
            <c:manualLayout>
              <c:xMode val="edge"/>
              <c:yMode val="edge"/>
              <c:x val="3.2087707786526672E-3"/>
              <c:y val="0.37119235095613046"/>
            </c:manualLayout>
          </c:layout>
          <c:overlay val="0"/>
        </c:title>
        <c:numFmt formatCode="General" sourceLinked="1"/>
        <c:majorTickMark val="out"/>
        <c:minorTickMark val="none"/>
        <c:tickLblPos val="nextTo"/>
        <c:txPr>
          <a:bodyPr/>
          <a:lstStyle/>
          <a:p>
            <a:pPr>
              <a:defRPr sz="1800"/>
            </a:pPr>
            <a:endParaRPr lang="en-US"/>
          </a:p>
        </c:txPr>
        <c:crossAx val="110180608"/>
        <c:crosses val="autoZero"/>
        <c:crossBetween val="between"/>
      </c:valAx>
    </c:plotArea>
    <c:plotVisOnly val="1"/>
    <c:dispBlanksAs val="gap"/>
    <c:showDLblsOverMax val="0"/>
  </c:chart>
  <c:txPr>
    <a:bodyPr/>
    <a:lstStyle/>
    <a:p>
      <a:pPr>
        <a:defRPr sz="1600"/>
      </a:pPr>
      <a:endParaRPr lang="en-US"/>
    </a:p>
  </c:txPr>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[Peak redd cts_N Sant Query1 below Minto.xlsx]Sheet3!PivotTable2</c:name>
    <c:fmtId val="4"/>
  </c:pivotSource>
  <c:chart>
    <c:title>
      <c:tx>
        <c:rich>
          <a:bodyPr/>
          <a:lstStyle/>
          <a:p>
            <a:pPr>
              <a:defRPr sz="2400"/>
            </a:pPr>
            <a:r>
              <a:rPr lang="en-US" sz="2400"/>
              <a:t>PEAK redd</a:t>
            </a:r>
            <a:r>
              <a:rPr lang="en-US" sz="2400" baseline="0"/>
              <a:t> counts</a:t>
            </a:r>
            <a:endParaRPr lang="en-US" sz="2400"/>
          </a:p>
        </c:rich>
      </c:tx>
      <c:layout/>
      <c:overlay val="0"/>
    </c:title>
    <c:autoTitleDeleted val="0"/>
    <c:pivotFmts>
      <c:pivotFmt>
        <c:idx val="0"/>
        <c:marker>
          <c:symbol val="none"/>
        </c:marker>
      </c:pivotFmt>
      <c:pivotFmt>
        <c:idx val="1"/>
        <c:marker>
          <c:symbol val="none"/>
        </c:marker>
      </c:pivotFmt>
      <c:pivotFmt>
        <c:idx val="2"/>
        <c:marker>
          <c:symbol val="none"/>
        </c:marker>
      </c:pivotFmt>
    </c:pivotFmts>
    <c:plotArea>
      <c:layout/>
      <c:barChart>
        <c:barDir val="col"/>
        <c:grouping val="clustered"/>
        <c:varyColors val="0"/>
        <c:ser>
          <c:idx val="0"/>
          <c:order val="0"/>
          <c:tx>
            <c:strRef>
              <c:f>Sheet3!$B$3</c:f>
              <c:strCache>
                <c:ptCount val="1"/>
                <c:pt idx="0">
                  <c:v>Total</c:v>
                </c:pt>
              </c:strCache>
            </c:strRef>
          </c:tx>
          <c:invertIfNegative val="0"/>
          <c:cat>
            <c:strRef>
              <c:f>Sheet3!$A$4:$A$19</c:f>
              <c:strCach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(blank)</c:v>
                </c:pt>
              </c:strCache>
            </c:strRef>
          </c:cat>
          <c:val>
            <c:numRef>
              <c:f>Sheet3!$B$4:$B$19</c:f>
              <c:numCache>
                <c:formatCode>General</c:formatCode>
                <c:ptCount val="15"/>
                <c:pt idx="0">
                  <c:v>5</c:v>
                </c:pt>
                <c:pt idx="1">
                  <c:v>8</c:v>
                </c:pt>
                <c:pt idx="2">
                  <c:v>9</c:v>
                </c:pt>
                <c:pt idx="3">
                  <c:v>10</c:v>
                </c:pt>
                <c:pt idx="4">
                  <c:v>10</c:v>
                </c:pt>
                <c:pt idx="5">
                  <c:v>11</c:v>
                </c:pt>
                <c:pt idx="6">
                  <c:v>10</c:v>
                </c:pt>
                <c:pt idx="7">
                  <c:v>10</c:v>
                </c:pt>
                <c:pt idx="8">
                  <c:v>11</c:v>
                </c:pt>
                <c:pt idx="9">
                  <c:v>13</c:v>
                </c:pt>
                <c:pt idx="10">
                  <c:v>11</c:v>
                </c:pt>
                <c:pt idx="11">
                  <c:v>18</c:v>
                </c:pt>
                <c:pt idx="12">
                  <c:v>18</c:v>
                </c:pt>
                <c:pt idx="13">
                  <c:v>11</c:v>
                </c:pt>
              </c:numCache>
            </c:numRef>
          </c:val>
        </c:ser>
        <c:dLbls>
          <c:showLegendKey val="0"/>
          <c:showVal val="0"/>
          <c:showCatName val="0"/>
          <c:showSerName val="0"/>
          <c:showPercent val="0"/>
          <c:showBubbleSize val="0"/>
        </c:dLbls>
        <c:gapWidth val="150"/>
        <c:axId val="92912256"/>
        <c:axId val="93090944"/>
      </c:barChart>
      <c:catAx>
        <c:axId val="92912256"/>
        <c:scaling>
          <c:orientation val="minMax"/>
        </c:scaling>
        <c:delete val="0"/>
        <c:axPos val="b"/>
        <c:title>
          <c:tx>
            <c:rich>
              <a:bodyPr/>
              <a:lstStyle/>
              <a:p>
                <a:pPr>
                  <a:defRPr sz="2200"/>
                </a:pPr>
                <a:r>
                  <a:rPr lang="en-US" sz="2200" dirty="0" smtClean="0"/>
                  <a:t>Years</a:t>
                </a:r>
                <a:endParaRPr lang="en-US" sz="2200" dirty="0"/>
              </a:p>
            </c:rich>
          </c:tx>
          <c:layout/>
          <c:overlay val="0"/>
        </c:title>
        <c:majorTickMark val="out"/>
        <c:minorTickMark val="none"/>
        <c:tickLblPos val="nextTo"/>
        <c:txPr>
          <a:bodyPr/>
          <a:lstStyle/>
          <a:p>
            <a:pPr>
              <a:defRPr sz="1800"/>
            </a:pPr>
            <a:endParaRPr lang="en-US"/>
          </a:p>
        </c:txPr>
        <c:crossAx val="93090944"/>
        <c:crosses val="autoZero"/>
        <c:auto val="1"/>
        <c:lblAlgn val="ctr"/>
        <c:lblOffset val="100"/>
        <c:noMultiLvlLbl val="0"/>
      </c:catAx>
      <c:valAx>
        <c:axId val="93090944"/>
        <c:scaling>
          <c:orientation val="minMax"/>
        </c:scaling>
        <c:delete val="0"/>
        <c:axPos val="l"/>
        <c:majorGridlines/>
        <c:title>
          <c:tx>
            <c:rich>
              <a:bodyPr rot="-5400000" vert="horz"/>
              <a:lstStyle/>
              <a:p>
                <a:pPr>
                  <a:defRPr sz="2200"/>
                </a:pPr>
                <a:r>
                  <a:rPr lang="en-US" sz="2200" dirty="0" smtClean="0"/>
                  <a:t>No. </a:t>
                </a:r>
                <a:r>
                  <a:rPr lang="en-US" sz="2200" dirty="0" err="1" smtClean="0"/>
                  <a:t>redds</a:t>
                </a:r>
                <a:endParaRPr lang="en-US" sz="2200" dirty="0"/>
              </a:p>
            </c:rich>
          </c:tx>
          <c:layout>
            <c:manualLayout>
              <c:xMode val="edge"/>
              <c:yMode val="edge"/>
              <c:x val="5.8997050147492625E-3"/>
              <c:y val="0.38099430752974062"/>
            </c:manualLayout>
          </c:layout>
          <c:overlay val="0"/>
        </c:title>
        <c:numFmt formatCode="General" sourceLinked="1"/>
        <c:majorTickMark val="out"/>
        <c:minorTickMark val="none"/>
        <c:tickLblPos val="nextTo"/>
        <c:txPr>
          <a:bodyPr/>
          <a:lstStyle/>
          <a:p>
            <a:pPr>
              <a:defRPr sz="1800"/>
            </a:pPr>
            <a:endParaRPr lang="en-US"/>
          </a:p>
        </c:txPr>
        <c:crossAx val="92912256"/>
        <c:crosses val="autoZero"/>
        <c:crossBetween val="between"/>
      </c:valAx>
    </c:plotArea>
    <c:plotVisOnly val="1"/>
    <c:dispBlanksAs val="gap"/>
    <c:showDLblsOverMax val="0"/>
  </c:chart>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 Sant Query1 below Minto.xlsx]spawn counts by origin!PivotTable3</c:name>
    <c:fmtId val="-1"/>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s>
    <c:plotArea>
      <c:layout>
        <c:manualLayout>
          <c:layoutTarget val="inner"/>
          <c:xMode val="edge"/>
          <c:yMode val="edge"/>
          <c:x val="0.11206885323545084"/>
          <c:y val="2.2785053184141459E-2"/>
          <c:w val="0.77232638683322474"/>
          <c:h val="0.78736109959939216"/>
        </c:manualLayout>
      </c:layout>
      <c:barChart>
        <c:barDir val="col"/>
        <c:grouping val="clustered"/>
        <c:varyColors val="0"/>
        <c:ser>
          <c:idx val="0"/>
          <c:order val="0"/>
          <c:tx>
            <c:strRef>
              <c:f>'spawn counts by origin'!$B$3:$B$4</c:f>
              <c:strCache>
                <c:ptCount val="1"/>
                <c:pt idx="0">
                  <c:v>?</c:v>
                </c:pt>
              </c:strCache>
            </c:strRef>
          </c:tx>
          <c:invertIfNegative val="0"/>
          <c:cat>
            <c:strRef>
              <c:f>'spawn counts by origin'!$A$5:$A$19</c:f>
              <c:strCache>
                <c:ptCount val="14"/>
                <c:pt idx="0">
                  <c:v>2000</c:v>
                </c:pt>
                <c:pt idx="1">
                  <c:v>2001</c:v>
                </c:pt>
                <c:pt idx="2">
                  <c:v>2002</c:v>
                </c:pt>
                <c:pt idx="3">
                  <c:v>2003</c:v>
                </c:pt>
                <c:pt idx="4">
                  <c:v>2004</c:v>
                </c:pt>
                <c:pt idx="5">
                  <c:v>2005</c:v>
                </c:pt>
                <c:pt idx="6">
                  <c:v>2006</c:v>
                </c:pt>
                <c:pt idx="7">
                  <c:v>2007</c:v>
                </c:pt>
                <c:pt idx="8">
                  <c:v>2008</c:v>
                </c:pt>
                <c:pt idx="9">
                  <c:v>2010</c:v>
                </c:pt>
                <c:pt idx="10">
                  <c:v>2011</c:v>
                </c:pt>
                <c:pt idx="11">
                  <c:v>2012</c:v>
                </c:pt>
                <c:pt idx="12">
                  <c:v>2013</c:v>
                </c:pt>
                <c:pt idx="13">
                  <c:v>(blank)</c:v>
                </c:pt>
              </c:strCache>
            </c:strRef>
          </c:cat>
          <c:val>
            <c:numRef>
              <c:f>'spawn counts by origin'!$B$5:$B$19</c:f>
              <c:numCache>
                <c:formatCode>General</c:formatCode>
                <c:ptCount val="14"/>
                <c:pt idx="10">
                  <c:v>4</c:v>
                </c:pt>
                <c:pt idx="11">
                  <c:v>1</c:v>
                </c:pt>
              </c:numCache>
            </c:numRef>
          </c:val>
        </c:ser>
        <c:ser>
          <c:idx val="1"/>
          <c:order val="1"/>
          <c:tx>
            <c:strRef>
              <c:f>'spawn counts by origin'!$C$3:$C$4</c:f>
              <c:strCache>
                <c:ptCount val="1"/>
                <c:pt idx="0">
                  <c:v>H</c:v>
                </c:pt>
              </c:strCache>
            </c:strRef>
          </c:tx>
          <c:invertIfNegative val="0"/>
          <c:cat>
            <c:strRef>
              <c:f>'spawn counts by origin'!$A$5:$A$19</c:f>
              <c:strCache>
                <c:ptCount val="14"/>
                <c:pt idx="0">
                  <c:v>2000</c:v>
                </c:pt>
                <c:pt idx="1">
                  <c:v>2001</c:v>
                </c:pt>
                <c:pt idx="2">
                  <c:v>2002</c:v>
                </c:pt>
                <c:pt idx="3">
                  <c:v>2003</c:v>
                </c:pt>
                <c:pt idx="4">
                  <c:v>2004</c:v>
                </c:pt>
                <c:pt idx="5">
                  <c:v>2005</c:v>
                </c:pt>
                <c:pt idx="6">
                  <c:v>2006</c:v>
                </c:pt>
                <c:pt idx="7">
                  <c:v>2007</c:v>
                </c:pt>
                <c:pt idx="8">
                  <c:v>2008</c:v>
                </c:pt>
                <c:pt idx="9">
                  <c:v>2010</c:v>
                </c:pt>
                <c:pt idx="10">
                  <c:v>2011</c:v>
                </c:pt>
                <c:pt idx="11">
                  <c:v>2012</c:v>
                </c:pt>
                <c:pt idx="12">
                  <c:v>2013</c:v>
                </c:pt>
                <c:pt idx="13">
                  <c:v>(blank)</c:v>
                </c:pt>
              </c:strCache>
            </c:strRef>
          </c:cat>
          <c:val>
            <c:numRef>
              <c:f>'spawn counts by origin'!$C$5:$C$19</c:f>
              <c:numCache>
                <c:formatCode>General</c:formatCode>
                <c:ptCount val="14"/>
                <c:pt idx="0">
                  <c:v>6</c:v>
                </c:pt>
                <c:pt idx="1">
                  <c:v>38</c:v>
                </c:pt>
                <c:pt idx="3">
                  <c:v>8</c:v>
                </c:pt>
                <c:pt idx="10">
                  <c:v>19</c:v>
                </c:pt>
                <c:pt idx="12">
                  <c:v>5</c:v>
                </c:pt>
              </c:numCache>
            </c:numRef>
          </c:val>
        </c:ser>
        <c:ser>
          <c:idx val="2"/>
          <c:order val="2"/>
          <c:tx>
            <c:strRef>
              <c:f>'spawn counts by origin'!$D$3:$D$4</c:f>
              <c:strCache>
                <c:ptCount val="1"/>
                <c:pt idx="0">
                  <c:v>W</c:v>
                </c:pt>
              </c:strCache>
            </c:strRef>
          </c:tx>
          <c:invertIfNegative val="0"/>
          <c:cat>
            <c:strRef>
              <c:f>'spawn counts by origin'!$A$5:$A$19</c:f>
              <c:strCache>
                <c:ptCount val="14"/>
                <c:pt idx="0">
                  <c:v>2000</c:v>
                </c:pt>
                <c:pt idx="1">
                  <c:v>2001</c:v>
                </c:pt>
                <c:pt idx="2">
                  <c:v>2002</c:v>
                </c:pt>
                <c:pt idx="3">
                  <c:v>2003</c:v>
                </c:pt>
                <c:pt idx="4">
                  <c:v>2004</c:v>
                </c:pt>
                <c:pt idx="5">
                  <c:v>2005</c:v>
                </c:pt>
                <c:pt idx="6">
                  <c:v>2006</c:v>
                </c:pt>
                <c:pt idx="7">
                  <c:v>2007</c:v>
                </c:pt>
                <c:pt idx="8">
                  <c:v>2008</c:v>
                </c:pt>
                <c:pt idx="9">
                  <c:v>2010</c:v>
                </c:pt>
                <c:pt idx="10">
                  <c:v>2011</c:v>
                </c:pt>
                <c:pt idx="11">
                  <c:v>2012</c:v>
                </c:pt>
                <c:pt idx="12">
                  <c:v>2013</c:v>
                </c:pt>
                <c:pt idx="13">
                  <c:v>(blank)</c:v>
                </c:pt>
              </c:strCache>
            </c:strRef>
          </c:cat>
          <c:val>
            <c:numRef>
              <c:f>'spawn counts by origin'!$D$5:$D$19</c:f>
              <c:numCache>
                <c:formatCode>General</c:formatCode>
                <c:ptCount val="14"/>
                <c:pt idx="0">
                  <c:v>2</c:v>
                </c:pt>
                <c:pt idx="1">
                  <c:v>25</c:v>
                </c:pt>
                <c:pt idx="2">
                  <c:v>30</c:v>
                </c:pt>
                <c:pt idx="3">
                  <c:v>31</c:v>
                </c:pt>
                <c:pt idx="4">
                  <c:v>23</c:v>
                </c:pt>
                <c:pt idx="5">
                  <c:v>27</c:v>
                </c:pt>
                <c:pt idx="6">
                  <c:v>43</c:v>
                </c:pt>
                <c:pt idx="7">
                  <c:v>33</c:v>
                </c:pt>
                <c:pt idx="8">
                  <c:v>12</c:v>
                </c:pt>
                <c:pt idx="9">
                  <c:v>20</c:v>
                </c:pt>
                <c:pt idx="10">
                  <c:v>276</c:v>
                </c:pt>
                <c:pt idx="11">
                  <c:v>87</c:v>
                </c:pt>
                <c:pt idx="12">
                  <c:v>29</c:v>
                </c:pt>
              </c:numCache>
            </c:numRef>
          </c:val>
        </c:ser>
        <c:ser>
          <c:idx val="3"/>
          <c:order val="3"/>
          <c:tx>
            <c:strRef>
              <c:f>'spawn counts by origin'!$E$3:$E$4</c:f>
              <c:strCache>
                <c:ptCount val="1"/>
                <c:pt idx="0">
                  <c:v>(blank)</c:v>
                </c:pt>
              </c:strCache>
            </c:strRef>
          </c:tx>
          <c:invertIfNegative val="0"/>
          <c:cat>
            <c:strRef>
              <c:f>'spawn counts by origin'!$A$5:$A$19</c:f>
              <c:strCache>
                <c:ptCount val="14"/>
                <c:pt idx="0">
                  <c:v>2000</c:v>
                </c:pt>
                <c:pt idx="1">
                  <c:v>2001</c:v>
                </c:pt>
                <c:pt idx="2">
                  <c:v>2002</c:v>
                </c:pt>
                <c:pt idx="3">
                  <c:v>2003</c:v>
                </c:pt>
                <c:pt idx="4">
                  <c:v>2004</c:v>
                </c:pt>
                <c:pt idx="5">
                  <c:v>2005</c:v>
                </c:pt>
                <c:pt idx="6">
                  <c:v>2006</c:v>
                </c:pt>
                <c:pt idx="7">
                  <c:v>2007</c:v>
                </c:pt>
                <c:pt idx="8">
                  <c:v>2008</c:v>
                </c:pt>
                <c:pt idx="9">
                  <c:v>2010</c:v>
                </c:pt>
                <c:pt idx="10">
                  <c:v>2011</c:v>
                </c:pt>
                <c:pt idx="11">
                  <c:v>2012</c:v>
                </c:pt>
                <c:pt idx="12">
                  <c:v>2013</c:v>
                </c:pt>
                <c:pt idx="13">
                  <c:v>(blank)</c:v>
                </c:pt>
              </c:strCache>
            </c:strRef>
          </c:cat>
          <c:val>
            <c:numRef>
              <c:f>'spawn counts by origin'!$E$5:$E$19</c:f>
              <c:numCache>
                <c:formatCode>General</c:formatCode>
                <c:ptCount val="14"/>
              </c:numCache>
            </c:numRef>
          </c:val>
        </c:ser>
        <c:dLbls>
          <c:showLegendKey val="0"/>
          <c:showVal val="0"/>
          <c:showCatName val="0"/>
          <c:showSerName val="0"/>
          <c:showPercent val="0"/>
          <c:showBubbleSize val="0"/>
        </c:dLbls>
        <c:gapWidth val="150"/>
        <c:axId val="110358528"/>
        <c:axId val="110360448"/>
      </c:barChart>
      <c:catAx>
        <c:axId val="110358528"/>
        <c:scaling>
          <c:orientation val="minMax"/>
        </c:scaling>
        <c:delete val="0"/>
        <c:axPos val="b"/>
        <c:title>
          <c:tx>
            <c:rich>
              <a:bodyPr/>
              <a:lstStyle/>
              <a:p>
                <a:pPr>
                  <a:defRPr sz="2200"/>
                </a:pPr>
                <a:r>
                  <a:rPr lang="en-US" sz="2200"/>
                  <a:t>Years</a:t>
                </a:r>
              </a:p>
            </c:rich>
          </c:tx>
          <c:layout>
            <c:manualLayout>
              <c:xMode val="edge"/>
              <c:yMode val="edge"/>
              <c:x val="0.45195419651490931"/>
              <c:y val="0.89665672054151135"/>
            </c:manualLayout>
          </c:layout>
          <c:overlay val="0"/>
        </c:title>
        <c:majorTickMark val="out"/>
        <c:minorTickMark val="none"/>
        <c:tickLblPos val="nextTo"/>
        <c:crossAx val="110360448"/>
        <c:crosses val="autoZero"/>
        <c:auto val="1"/>
        <c:lblAlgn val="ctr"/>
        <c:lblOffset val="100"/>
        <c:noMultiLvlLbl val="0"/>
      </c:catAx>
      <c:valAx>
        <c:axId val="110360448"/>
        <c:scaling>
          <c:orientation val="minMax"/>
        </c:scaling>
        <c:delete val="0"/>
        <c:axPos val="l"/>
        <c:majorGridlines/>
        <c:title>
          <c:tx>
            <c:rich>
              <a:bodyPr rot="-5400000" vert="horz"/>
              <a:lstStyle/>
              <a:p>
                <a:pPr>
                  <a:defRPr sz="2200"/>
                </a:pPr>
                <a:r>
                  <a:rPr lang="en-US" sz="2200"/>
                  <a:t>Number of spawners</a:t>
                </a:r>
              </a:p>
            </c:rich>
          </c:tx>
          <c:layout/>
          <c:overlay val="0"/>
        </c:title>
        <c:numFmt formatCode="General" sourceLinked="1"/>
        <c:majorTickMark val="out"/>
        <c:minorTickMark val="none"/>
        <c:tickLblPos val="nextTo"/>
        <c:crossAx val="110358528"/>
        <c:crosses val="autoZero"/>
        <c:crossBetween val="between"/>
      </c:valAx>
    </c:plotArea>
    <c:legend>
      <c:legendPos val="r"/>
      <c:layout>
        <c:manualLayout>
          <c:xMode val="edge"/>
          <c:yMode val="edge"/>
          <c:x val="0.777672324770879"/>
          <c:y val="0.29318263587838039"/>
          <c:w val="0.12418615436228367"/>
          <c:h val="0.38115568448680759"/>
        </c:manualLayout>
      </c:layout>
      <c:overlay val="0"/>
      <c:spPr>
        <a:solidFill>
          <a:schemeClr val="bg2">
            <a:lumMod val="75000"/>
          </a:schemeClr>
        </a:solidFill>
      </c:spPr>
      <c:txPr>
        <a:bodyPr/>
        <a:lstStyle/>
        <a:p>
          <a:pPr>
            <a:defRPr sz="2000" b="1"/>
          </a:pPr>
          <a:endParaRPr lang="en-US"/>
        </a:p>
      </c:txPr>
    </c:legend>
    <c:plotVisOnly val="1"/>
    <c:dispBlanksAs val="gap"/>
    <c:showDLblsOverMax val="0"/>
  </c:chart>
  <c:txPr>
    <a:bodyPr/>
    <a:lstStyle/>
    <a:p>
      <a:pPr>
        <a:defRPr sz="1800"/>
      </a:pPr>
      <a:endParaRPr lang="en-US"/>
    </a:p>
  </c:txPr>
  <c:externalData r:id="rId1">
    <c:autoUpdate val="0"/>
  </c:externalData>
  <c:userShapes r:id="rId2"/>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 Sant Query1 below Minto.xlsx]total age counts by origin!PivotTable4</c:name>
    <c:fmtId val="3"/>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
        <c:idx val="19"/>
        <c:marker>
          <c:symbol val="none"/>
        </c:marker>
      </c:pivotFmt>
      <c:pivotFmt>
        <c:idx val="20"/>
        <c:marker>
          <c:symbol val="none"/>
        </c:marker>
      </c:pivotFmt>
      <c:pivotFmt>
        <c:idx val="21"/>
        <c:marker>
          <c:symbol val="none"/>
        </c:marker>
      </c:pivotFmt>
      <c:pivotFmt>
        <c:idx val="22"/>
        <c:marker>
          <c:symbol val="none"/>
        </c:marker>
      </c:pivotFmt>
      <c:pivotFmt>
        <c:idx val="23"/>
        <c:marker>
          <c:symbol val="none"/>
        </c:marker>
      </c:pivotFmt>
      <c:pivotFmt>
        <c:idx val="24"/>
        <c:marker>
          <c:symbol val="none"/>
        </c:marker>
      </c:pivotFmt>
      <c:pivotFmt>
        <c:idx val="25"/>
        <c:marker>
          <c:symbol val="none"/>
        </c:marker>
      </c:pivotFmt>
      <c:pivotFmt>
        <c:idx val="26"/>
        <c:marker>
          <c:symbol val="none"/>
        </c:marker>
      </c:pivotFmt>
      <c:pivotFmt>
        <c:idx val="27"/>
        <c:marker>
          <c:symbol val="none"/>
        </c:marker>
      </c:pivotFmt>
      <c:pivotFmt>
        <c:idx val="28"/>
        <c:marker>
          <c:symbol val="none"/>
        </c:marker>
      </c:pivotFmt>
      <c:pivotFmt>
        <c:idx val="29"/>
        <c:marker>
          <c:symbol val="none"/>
        </c:marker>
      </c:pivotFmt>
      <c:pivotFmt>
        <c:idx val="30"/>
        <c:marker>
          <c:symbol val="none"/>
        </c:marker>
      </c:pivotFmt>
      <c:pivotFmt>
        <c:idx val="31"/>
        <c:marker>
          <c:symbol val="none"/>
        </c:marker>
      </c:pivotFmt>
      <c:pivotFmt>
        <c:idx val="32"/>
        <c:marker>
          <c:symbol val="none"/>
        </c:marker>
      </c:pivotFmt>
      <c:pivotFmt>
        <c:idx val="33"/>
        <c:marker>
          <c:symbol val="none"/>
        </c:marker>
      </c:pivotFmt>
      <c:pivotFmt>
        <c:idx val="34"/>
        <c:marker>
          <c:symbol val="none"/>
        </c:marker>
      </c:pivotFmt>
      <c:pivotFmt>
        <c:idx val="35"/>
        <c:marker>
          <c:symbol val="none"/>
        </c:marker>
      </c:pivotFmt>
      <c:pivotFmt>
        <c:idx val="36"/>
        <c:marker>
          <c:symbol val="none"/>
        </c:marker>
      </c:pivotFmt>
      <c:pivotFmt>
        <c:idx val="37"/>
        <c:marker>
          <c:symbol val="none"/>
        </c:marker>
      </c:pivotFmt>
      <c:pivotFmt>
        <c:idx val="38"/>
        <c:marker>
          <c:symbol val="none"/>
        </c:marker>
      </c:pivotFmt>
      <c:pivotFmt>
        <c:idx val="39"/>
        <c:marker>
          <c:symbol val="none"/>
        </c:marker>
      </c:pivotFmt>
      <c:pivotFmt>
        <c:idx val="40"/>
        <c:marker>
          <c:symbol val="none"/>
        </c:marker>
      </c:pivotFmt>
      <c:pivotFmt>
        <c:idx val="41"/>
        <c:marker>
          <c:symbol val="none"/>
        </c:marker>
      </c:pivotFmt>
      <c:pivotFmt>
        <c:idx val="42"/>
        <c:marker>
          <c:symbol val="none"/>
        </c:marker>
      </c:pivotFmt>
      <c:pivotFmt>
        <c:idx val="43"/>
        <c:marker>
          <c:symbol val="none"/>
        </c:marker>
      </c:pivotFmt>
      <c:pivotFmt>
        <c:idx val="44"/>
        <c:marker>
          <c:symbol val="none"/>
        </c:marker>
      </c:pivotFmt>
      <c:pivotFmt>
        <c:idx val="45"/>
        <c:marker>
          <c:symbol val="none"/>
        </c:marker>
      </c:pivotFmt>
      <c:pivotFmt>
        <c:idx val="46"/>
        <c:marker>
          <c:symbol val="none"/>
        </c:marker>
      </c:pivotFmt>
      <c:pivotFmt>
        <c:idx val="47"/>
        <c:marker>
          <c:symbol val="none"/>
        </c:marker>
      </c:pivotFmt>
      <c:pivotFmt>
        <c:idx val="48"/>
        <c:marker>
          <c:symbol val="none"/>
        </c:marker>
      </c:pivotFmt>
      <c:pivotFmt>
        <c:idx val="49"/>
        <c:marker>
          <c:symbol val="none"/>
        </c:marker>
      </c:pivotFmt>
      <c:pivotFmt>
        <c:idx val="50"/>
        <c:marker>
          <c:symbol val="none"/>
        </c:marker>
      </c:pivotFmt>
      <c:pivotFmt>
        <c:idx val="51"/>
        <c:marker>
          <c:symbol val="none"/>
        </c:marker>
      </c:pivotFmt>
      <c:pivotFmt>
        <c:idx val="52"/>
        <c:marker>
          <c:symbol val="none"/>
        </c:marker>
      </c:pivotFmt>
      <c:pivotFmt>
        <c:idx val="53"/>
        <c:marker>
          <c:symbol val="none"/>
        </c:marker>
      </c:pivotFmt>
      <c:pivotFmt>
        <c:idx val="54"/>
        <c:marker>
          <c:symbol val="none"/>
        </c:marker>
      </c:pivotFmt>
      <c:pivotFmt>
        <c:idx val="55"/>
        <c:marker>
          <c:symbol val="none"/>
        </c:marker>
      </c:pivotFmt>
      <c:pivotFmt>
        <c:idx val="56"/>
        <c:marker>
          <c:symbol val="none"/>
        </c:marker>
      </c:pivotFmt>
      <c:pivotFmt>
        <c:idx val="57"/>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
        <c:idx val="74"/>
        <c:marker>
          <c:symbol val="none"/>
        </c:marker>
      </c:pivotFmt>
      <c:pivotFmt>
        <c:idx val="75"/>
        <c:marker>
          <c:symbol val="none"/>
        </c:marker>
      </c:pivotFmt>
      <c:pivotFmt>
        <c:idx val="76"/>
        <c:marker>
          <c:symbol val="none"/>
        </c:marker>
      </c:pivotFmt>
      <c:pivotFmt>
        <c:idx val="77"/>
        <c:marker>
          <c:symbol val="none"/>
        </c:marker>
      </c:pivotFmt>
      <c:pivotFmt>
        <c:idx val="78"/>
        <c:marker>
          <c:symbol val="none"/>
        </c:marker>
      </c:pivotFmt>
      <c:pivotFmt>
        <c:idx val="79"/>
        <c:marker>
          <c:symbol val="none"/>
        </c:marker>
      </c:pivotFmt>
      <c:pivotFmt>
        <c:idx val="80"/>
        <c:marker>
          <c:symbol val="none"/>
        </c:marker>
      </c:pivotFmt>
      <c:pivotFmt>
        <c:idx val="81"/>
        <c:marker>
          <c:symbol val="none"/>
        </c:marker>
      </c:pivotFmt>
      <c:pivotFmt>
        <c:idx val="82"/>
        <c:marker>
          <c:symbol val="none"/>
        </c:marker>
      </c:pivotFmt>
      <c:pivotFmt>
        <c:idx val="83"/>
        <c:marker>
          <c:symbol val="none"/>
        </c:marker>
      </c:pivotFmt>
      <c:pivotFmt>
        <c:idx val="84"/>
        <c:marker>
          <c:symbol val="none"/>
        </c:marker>
      </c:pivotFmt>
      <c:pivotFmt>
        <c:idx val="85"/>
        <c:marker>
          <c:symbol val="none"/>
        </c:marker>
      </c:pivotFmt>
      <c:pivotFmt>
        <c:idx val="86"/>
        <c:marker>
          <c:symbol val="none"/>
        </c:marker>
      </c:pivotFmt>
      <c:pivotFmt>
        <c:idx val="87"/>
        <c:marker>
          <c:symbol val="none"/>
        </c:marker>
      </c:pivotFmt>
      <c:pivotFmt>
        <c:idx val="88"/>
        <c:marker>
          <c:symbol val="none"/>
        </c:marker>
      </c:pivotFmt>
      <c:pivotFmt>
        <c:idx val="89"/>
        <c:marker>
          <c:symbol val="none"/>
        </c:marker>
      </c:pivotFmt>
      <c:pivotFmt>
        <c:idx val="90"/>
        <c:marker>
          <c:symbol val="none"/>
        </c:marker>
      </c:pivotFmt>
      <c:pivotFmt>
        <c:idx val="91"/>
        <c:marker>
          <c:symbol val="none"/>
        </c:marker>
      </c:pivotFmt>
      <c:pivotFmt>
        <c:idx val="92"/>
        <c:marker>
          <c:symbol val="none"/>
        </c:marker>
      </c:pivotFmt>
      <c:pivotFmt>
        <c:idx val="93"/>
        <c:marker>
          <c:symbol val="none"/>
        </c:marker>
      </c:pivotFmt>
      <c:pivotFmt>
        <c:idx val="94"/>
        <c:marker>
          <c:symbol val="none"/>
        </c:marker>
      </c:pivotFmt>
      <c:pivotFmt>
        <c:idx val="95"/>
        <c:marker>
          <c:symbol val="none"/>
        </c:marker>
      </c:pivotFmt>
      <c:pivotFmt>
        <c:idx val="96"/>
        <c:marker>
          <c:symbol val="none"/>
        </c:marker>
      </c:pivotFmt>
      <c:pivotFmt>
        <c:idx val="97"/>
        <c:marker>
          <c:symbol val="none"/>
        </c:marker>
      </c:pivotFmt>
      <c:pivotFmt>
        <c:idx val="98"/>
        <c:marker>
          <c:symbol val="none"/>
        </c:marker>
      </c:pivotFmt>
      <c:pivotFmt>
        <c:idx val="99"/>
        <c:marker>
          <c:symbol val="none"/>
        </c:marker>
      </c:pivotFmt>
      <c:pivotFmt>
        <c:idx val="100"/>
        <c:marker>
          <c:symbol val="none"/>
        </c:marker>
      </c:pivotFmt>
      <c:pivotFmt>
        <c:idx val="101"/>
        <c:marker>
          <c:symbol val="none"/>
        </c:marker>
      </c:pivotFmt>
      <c:pivotFmt>
        <c:idx val="102"/>
        <c:marker>
          <c:symbol val="none"/>
        </c:marker>
      </c:pivotFmt>
      <c:pivotFmt>
        <c:idx val="103"/>
        <c:marker>
          <c:symbol val="none"/>
        </c:marker>
      </c:pivotFmt>
      <c:pivotFmt>
        <c:idx val="104"/>
        <c:marker>
          <c:symbol val="none"/>
        </c:marker>
      </c:pivotFmt>
      <c:pivotFmt>
        <c:idx val="105"/>
        <c:marker>
          <c:symbol val="none"/>
        </c:marker>
      </c:pivotFmt>
      <c:pivotFmt>
        <c:idx val="106"/>
        <c:marker>
          <c:symbol val="none"/>
        </c:marker>
      </c:pivotFmt>
      <c:pivotFmt>
        <c:idx val="107"/>
        <c:marker>
          <c:symbol val="none"/>
        </c:marker>
      </c:pivotFmt>
      <c:pivotFmt>
        <c:idx val="108"/>
        <c:marker>
          <c:symbol val="none"/>
        </c:marker>
      </c:pivotFmt>
      <c:pivotFmt>
        <c:idx val="109"/>
        <c:marker>
          <c:symbol val="none"/>
        </c:marker>
      </c:pivotFmt>
      <c:pivotFmt>
        <c:idx val="110"/>
        <c:marker>
          <c:symbol val="none"/>
        </c:marker>
      </c:pivotFmt>
      <c:pivotFmt>
        <c:idx val="111"/>
        <c:marker>
          <c:symbol val="none"/>
        </c:marker>
      </c:pivotFmt>
      <c:pivotFmt>
        <c:idx val="112"/>
        <c:marker>
          <c:symbol val="none"/>
        </c:marker>
      </c:pivotFmt>
      <c:pivotFmt>
        <c:idx val="113"/>
        <c:marker>
          <c:symbol val="none"/>
        </c:marker>
      </c:pivotFmt>
      <c:pivotFmt>
        <c:idx val="114"/>
        <c:marker>
          <c:symbol val="none"/>
        </c:marker>
      </c:pivotFmt>
      <c:pivotFmt>
        <c:idx val="115"/>
        <c:marker>
          <c:symbol val="none"/>
        </c:marker>
      </c:pivotFmt>
      <c:pivotFmt>
        <c:idx val="116"/>
        <c:marker>
          <c:symbol val="none"/>
        </c:marker>
      </c:pivotFmt>
      <c:pivotFmt>
        <c:idx val="117"/>
        <c:marker>
          <c:symbol val="none"/>
        </c:marker>
      </c:pivotFmt>
      <c:pivotFmt>
        <c:idx val="118"/>
        <c:marker>
          <c:symbol val="none"/>
        </c:marker>
      </c:pivotFmt>
      <c:pivotFmt>
        <c:idx val="119"/>
        <c:marker>
          <c:symbol val="none"/>
        </c:marker>
      </c:pivotFmt>
      <c:pivotFmt>
        <c:idx val="120"/>
        <c:marker>
          <c:symbol val="none"/>
        </c:marker>
      </c:pivotFmt>
      <c:pivotFmt>
        <c:idx val="121"/>
        <c:marker>
          <c:symbol val="none"/>
        </c:marker>
      </c:pivotFmt>
      <c:pivotFmt>
        <c:idx val="122"/>
        <c:marker>
          <c:symbol val="none"/>
        </c:marker>
      </c:pivotFmt>
      <c:pivotFmt>
        <c:idx val="123"/>
        <c:marker>
          <c:symbol val="none"/>
        </c:marker>
      </c:pivotFmt>
      <c:pivotFmt>
        <c:idx val="124"/>
        <c:marker>
          <c:symbol val="none"/>
        </c:marker>
      </c:pivotFmt>
      <c:pivotFmt>
        <c:idx val="125"/>
        <c:marker>
          <c:symbol val="none"/>
        </c:marker>
      </c:pivotFmt>
      <c:pivotFmt>
        <c:idx val="126"/>
        <c:marker>
          <c:symbol val="none"/>
        </c:marker>
      </c:pivotFmt>
      <c:pivotFmt>
        <c:idx val="127"/>
        <c:marker>
          <c:symbol val="none"/>
        </c:marker>
      </c:pivotFmt>
      <c:pivotFmt>
        <c:idx val="128"/>
        <c:marker>
          <c:symbol val="none"/>
        </c:marker>
      </c:pivotFmt>
      <c:pivotFmt>
        <c:idx val="129"/>
        <c:marker>
          <c:symbol val="none"/>
        </c:marker>
      </c:pivotFmt>
      <c:pivotFmt>
        <c:idx val="130"/>
        <c:marker>
          <c:symbol val="none"/>
        </c:marker>
      </c:pivotFmt>
      <c:pivotFmt>
        <c:idx val="131"/>
        <c:marker>
          <c:symbol val="none"/>
        </c:marker>
      </c:pivotFmt>
      <c:pivotFmt>
        <c:idx val="132"/>
        <c:marker>
          <c:symbol val="none"/>
        </c:marker>
      </c:pivotFmt>
      <c:pivotFmt>
        <c:idx val="133"/>
        <c:marker>
          <c:symbol val="none"/>
        </c:marker>
      </c:pivotFmt>
      <c:pivotFmt>
        <c:idx val="134"/>
        <c:marker>
          <c:symbol val="none"/>
        </c:marker>
      </c:pivotFmt>
      <c:pivotFmt>
        <c:idx val="135"/>
        <c:marker>
          <c:symbol val="none"/>
        </c:marker>
      </c:pivotFmt>
      <c:pivotFmt>
        <c:idx val="136"/>
        <c:marker>
          <c:symbol val="none"/>
        </c:marker>
      </c:pivotFmt>
      <c:pivotFmt>
        <c:idx val="137"/>
        <c:marker>
          <c:symbol val="none"/>
        </c:marker>
      </c:pivotFmt>
      <c:pivotFmt>
        <c:idx val="138"/>
        <c:marker>
          <c:symbol val="none"/>
        </c:marker>
      </c:pivotFmt>
      <c:pivotFmt>
        <c:idx val="139"/>
        <c:marker>
          <c:symbol val="none"/>
        </c:marker>
      </c:pivotFmt>
      <c:pivotFmt>
        <c:idx val="140"/>
        <c:marker>
          <c:symbol val="none"/>
        </c:marker>
      </c:pivotFmt>
      <c:pivotFmt>
        <c:idx val="141"/>
        <c:marker>
          <c:symbol val="none"/>
        </c:marker>
      </c:pivotFmt>
      <c:pivotFmt>
        <c:idx val="142"/>
        <c:marker>
          <c:symbol val="none"/>
        </c:marker>
      </c:pivotFmt>
      <c:pivotFmt>
        <c:idx val="143"/>
        <c:marker>
          <c:symbol val="none"/>
        </c:marker>
      </c:pivotFmt>
      <c:pivotFmt>
        <c:idx val="144"/>
        <c:marker>
          <c:symbol val="none"/>
        </c:marker>
      </c:pivotFmt>
      <c:pivotFmt>
        <c:idx val="145"/>
        <c:marker>
          <c:symbol val="none"/>
        </c:marker>
      </c:pivotFmt>
      <c:pivotFmt>
        <c:idx val="146"/>
        <c:marker>
          <c:symbol val="none"/>
        </c:marker>
      </c:pivotFmt>
      <c:pivotFmt>
        <c:idx val="147"/>
        <c:marker>
          <c:symbol val="none"/>
        </c:marker>
      </c:pivotFmt>
      <c:pivotFmt>
        <c:idx val="148"/>
        <c:marker>
          <c:symbol val="none"/>
        </c:marker>
      </c:pivotFmt>
      <c:pivotFmt>
        <c:idx val="149"/>
        <c:marker>
          <c:symbol val="none"/>
        </c:marker>
      </c:pivotFmt>
      <c:pivotFmt>
        <c:idx val="150"/>
        <c:marker>
          <c:symbol val="none"/>
        </c:marker>
      </c:pivotFmt>
      <c:pivotFmt>
        <c:idx val="151"/>
        <c:marker>
          <c:symbol val="none"/>
        </c:marker>
      </c:pivotFmt>
      <c:pivotFmt>
        <c:idx val="152"/>
        <c:marker>
          <c:symbol val="none"/>
        </c:marker>
      </c:pivotFmt>
      <c:pivotFmt>
        <c:idx val="153"/>
        <c:marker>
          <c:symbol val="none"/>
        </c:marker>
      </c:pivotFmt>
      <c:pivotFmt>
        <c:idx val="154"/>
        <c:marker>
          <c:symbol val="none"/>
        </c:marker>
      </c:pivotFmt>
      <c:pivotFmt>
        <c:idx val="155"/>
        <c:marker>
          <c:symbol val="none"/>
        </c:marker>
      </c:pivotFmt>
      <c:pivotFmt>
        <c:idx val="156"/>
        <c:marker>
          <c:symbol val="none"/>
        </c:marker>
      </c:pivotFmt>
      <c:pivotFmt>
        <c:idx val="157"/>
        <c:marker>
          <c:symbol val="none"/>
        </c:marker>
      </c:pivotFmt>
      <c:pivotFmt>
        <c:idx val="158"/>
        <c:marker>
          <c:symbol val="none"/>
        </c:marker>
      </c:pivotFmt>
      <c:pivotFmt>
        <c:idx val="159"/>
        <c:marker>
          <c:symbol val="none"/>
        </c:marker>
      </c:pivotFmt>
      <c:pivotFmt>
        <c:idx val="160"/>
        <c:marker>
          <c:symbol val="none"/>
        </c:marker>
      </c:pivotFmt>
      <c:pivotFmt>
        <c:idx val="161"/>
        <c:marker>
          <c:symbol val="none"/>
        </c:marker>
      </c:pivotFmt>
    </c:pivotFmts>
    <c:plotArea>
      <c:layout/>
      <c:barChart>
        <c:barDir val="col"/>
        <c:grouping val="clustered"/>
        <c:varyColors val="0"/>
        <c:ser>
          <c:idx val="0"/>
          <c:order val="0"/>
          <c:tx>
            <c:strRef>
              <c:f>'total age counts by origin'!$B$4:$B$5</c:f>
              <c:strCache>
                <c:ptCount val="1"/>
                <c:pt idx="0">
                  <c:v>?</c:v>
                </c:pt>
              </c:strCache>
            </c:strRef>
          </c:tx>
          <c:invertIfNegative val="0"/>
          <c:cat>
            <c:strRef>
              <c:f>'total age counts by origin'!$A$6:$A$17</c:f>
              <c:strCache>
                <c:ptCount val="11"/>
                <c:pt idx="1">
                  <c:v>3</c:v>
                </c:pt>
                <c:pt idx="2">
                  <c:v>4</c:v>
                </c:pt>
                <c:pt idx="3">
                  <c:v>5</c:v>
                </c:pt>
                <c:pt idx="4">
                  <c:v>6</c:v>
                </c:pt>
                <c:pt idx="5">
                  <c:v>96</c:v>
                </c:pt>
                <c:pt idx="6">
                  <c:v>98</c:v>
                </c:pt>
                <c:pt idx="7">
                  <c:v>99</c:v>
                </c:pt>
                <c:pt idx="8">
                  <c:v>NS</c:v>
                </c:pt>
                <c:pt idx="9">
                  <c:v>R</c:v>
                </c:pt>
                <c:pt idx="10">
                  <c:v>(blank)</c:v>
                </c:pt>
              </c:strCache>
            </c:strRef>
          </c:cat>
          <c:val>
            <c:numRef>
              <c:f>'total age counts by origin'!$B$6:$B$17</c:f>
              <c:numCache>
                <c:formatCode>General</c:formatCode>
                <c:ptCount val="11"/>
                <c:pt idx="1">
                  <c:v>1</c:v>
                </c:pt>
                <c:pt idx="2">
                  <c:v>2</c:v>
                </c:pt>
                <c:pt idx="3">
                  <c:v>1</c:v>
                </c:pt>
                <c:pt idx="7">
                  <c:v>1</c:v>
                </c:pt>
              </c:numCache>
            </c:numRef>
          </c:val>
        </c:ser>
        <c:ser>
          <c:idx val="1"/>
          <c:order val="1"/>
          <c:tx>
            <c:strRef>
              <c:f>'total age counts by origin'!$C$4:$C$5</c:f>
              <c:strCache>
                <c:ptCount val="1"/>
                <c:pt idx="0">
                  <c:v>H</c:v>
                </c:pt>
              </c:strCache>
            </c:strRef>
          </c:tx>
          <c:invertIfNegative val="0"/>
          <c:cat>
            <c:strRef>
              <c:f>'total age counts by origin'!$A$6:$A$17</c:f>
              <c:strCache>
                <c:ptCount val="11"/>
                <c:pt idx="1">
                  <c:v>3</c:v>
                </c:pt>
                <c:pt idx="2">
                  <c:v>4</c:v>
                </c:pt>
                <c:pt idx="3">
                  <c:v>5</c:v>
                </c:pt>
                <c:pt idx="4">
                  <c:v>6</c:v>
                </c:pt>
                <c:pt idx="5">
                  <c:v>96</c:v>
                </c:pt>
                <c:pt idx="6">
                  <c:v>98</c:v>
                </c:pt>
                <c:pt idx="7">
                  <c:v>99</c:v>
                </c:pt>
                <c:pt idx="8">
                  <c:v>NS</c:v>
                </c:pt>
                <c:pt idx="9">
                  <c:v>R</c:v>
                </c:pt>
                <c:pt idx="10">
                  <c:v>(blank)</c:v>
                </c:pt>
              </c:strCache>
            </c:strRef>
          </c:cat>
          <c:val>
            <c:numRef>
              <c:f>'total age counts by origin'!$C$6:$C$17</c:f>
              <c:numCache>
                <c:formatCode>General</c:formatCode>
                <c:ptCount val="11"/>
                <c:pt idx="0">
                  <c:v>4</c:v>
                </c:pt>
                <c:pt idx="1">
                  <c:v>2</c:v>
                </c:pt>
                <c:pt idx="2">
                  <c:v>21</c:v>
                </c:pt>
                <c:pt idx="3">
                  <c:v>46</c:v>
                </c:pt>
                <c:pt idx="4">
                  <c:v>3</c:v>
                </c:pt>
              </c:numCache>
            </c:numRef>
          </c:val>
        </c:ser>
        <c:ser>
          <c:idx val="2"/>
          <c:order val="2"/>
          <c:tx>
            <c:strRef>
              <c:f>'total age counts by origin'!$D$4:$D$5</c:f>
              <c:strCache>
                <c:ptCount val="1"/>
                <c:pt idx="0">
                  <c:v>W</c:v>
                </c:pt>
              </c:strCache>
            </c:strRef>
          </c:tx>
          <c:invertIfNegative val="0"/>
          <c:cat>
            <c:strRef>
              <c:f>'total age counts by origin'!$A$6:$A$17</c:f>
              <c:strCache>
                <c:ptCount val="11"/>
                <c:pt idx="1">
                  <c:v>3</c:v>
                </c:pt>
                <c:pt idx="2">
                  <c:v>4</c:v>
                </c:pt>
                <c:pt idx="3">
                  <c:v>5</c:v>
                </c:pt>
                <c:pt idx="4">
                  <c:v>6</c:v>
                </c:pt>
                <c:pt idx="5">
                  <c:v>96</c:v>
                </c:pt>
                <c:pt idx="6">
                  <c:v>98</c:v>
                </c:pt>
                <c:pt idx="7">
                  <c:v>99</c:v>
                </c:pt>
                <c:pt idx="8">
                  <c:v>NS</c:v>
                </c:pt>
                <c:pt idx="9">
                  <c:v>R</c:v>
                </c:pt>
                <c:pt idx="10">
                  <c:v>(blank)</c:v>
                </c:pt>
              </c:strCache>
            </c:strRef>
          </c:cat>
          <c:val>
            <c:numRef>
              <c:f>'total age counts by origin'!$D$6:$D$17</c:f>
              <c:numCache>
                <c:formatCode>General</c:formatCode>
                <c:ptCount val="11"/>
                <c:pt idx="0">
                  <c:v>3</c:v>
                </c:pt>
                <c:pt idx="1">
                  <c:v>25</c:v>
                </c:pt>
                <c:pt idx="2">
                  <c:v>334</c:v>
                </c:pt>
                <c:pt idx="3">
                  <c:v>225</c:v>
                </c:pt>
                <c:pt idx="4">
                  <c:v>17</c:v>
                </c:pt>
                <c:pt idx="5">
                  <c:v>9</c:v>
                </c:pt>
                <c:pt idx="6">
                  <c:v>8</c:v>
                </c:pt>
                <c:pt idx="7">
                  <c:v>13</c:v>
                </c:pt>
                <c:pt idx="8">
                  <c:v>2</c:v>
                </c:pt>
                <c:pt idx="9">
                  <c:v>2</c:v>
                </c:pt>
              </c:numCache>
            </c:numRef>
          </c:val>
        </c:ser>
        <c:ser>
          <c:idx val="3"/>
          <c:order val="3"/>
          <c:tx>
            <c:strRef>
              <c:f>'total age counts by origin'!$E$4:$E$5</c:f>
              <c:strCache>
                <c:ptCount val="1"/>
                <c:pt idx="0">
                  <c:v>(blank)</c:v>
                </c:pt>
              </c:strCache>
            </c:strRef>
          </c:tx>
          <c:invertIfNegative val="0"/>
          <c:cat>
            <c:strRef>
              <c:f>'total age counts by origin'!$A$6:$A$17</c:f>
              <c:strCache>
                <c:ptCount val="11"/>
                <c:pt idx="1">
                  <c:v>3</c:v>
                </c:pt>
                <c:pt idx="2">
                  <c:v>4</c:v>
                </c:pt>
                <c:pt idx="3">
                  <c:v>5</c:v>
                </c:pt>
                <c:pt idx="4">
                  <c:v>6</c:v>
                </c:pt>
                <c:pt idx="5">
                  <c:v>96</c:v>
                </c:pt>
                <c:pt idx="6">
                  <c:v>98</c:v>
                </c:pt>
                <c:pt idx="7">
                  <c:v>99</c:v>
                </c:pt>
                <c:pt idx="8">
                  <c:v>NS</c:v>
                </c:pt>
                <c:pt idx="9">
                  <c:v>R</c:v>
                </c:pt>
                <c:pt idx="10">
                  <c:v>(blank)</c:v>
                </c:pt>
              </c:strCache>
            </c:strRef>
          </c:cat>
          <c:val>
            <c:numRef>
              <c:f>'total age counts by origin'!$E$6:$E$17</c:f>
              <c:numCache>
                <c:formatCode>General</c:formatCode>
                <c:ptCount val="11"/>
              </c:numCache>
            </c:numRef>
          </c:val>
        </c:ser>
        <c:dLbls>
          <c:showLegendKey val="0"/>
          <c:showVal val="0"/>
          <c:showCatName val="0"/>
          <c:showSerName val="0"/>
          <c:showPercent val="0"/>
          <c:showBubbleSize val="0"/>
        </c:dLbls>
        <c:gapWidth val="150"/>
        <c:axId val="41756928"/>
        <c:axId val="41759104"/>
      </c:barChart>
      <c:catAx>
        <c:axId val="41756928"/>
        <c:scaling>
          <c:orientation val="minMax"/>
        </c:scaling>
        <c:delete val="0"/>
        <c:axPos val="b"/>
        <c:title>
          <c:tx>
            <c:rich>
              <a:bodyPr/>
              <a:lstStyle/>
              <a:p>
                <a:pPr>
                  <a:defRPr sz="2000"/>
                </a:pPr>
                <a:r>
                  <a:rPr lang="en-US" sz="2000"/>
                  <a:t>Estimated age</a:t>
                </a:r>
              </a:p>
            </c:rich>
          </c:tx>
          <c:layout>
            <c:manualLayout>
              <c:xMode val="edge"/>
              <c:yMode val="edge"/>
              <c:x val="0.41594215223097114"/>
              <c:y val="0.93849558577905035"/>
            </c:manualLayout>
          </c:layout>
          <c:overlay val="0"/>
        </c:title>
        <c:majorTickMark val="out"/>
        <c:minorTickMark val="none"/>
        <c:tickLblPos val="nextTo"/>
        <c:crossAx val="41759104"/>
        <c:crosses val="autoZero"/>
        <c:auto val="1"/>
        <c:lblAlgn val="ctr"/>
        <c:lblOffset val="100"/>
        <c:noMultiLvlLbl val="0"/>
      </c:catAx>
      <c:valAx>
        <c:axId val="41759104"/>
        <c:scaling>
          <c:orientation val="minMax"/>
        </c:scaling>
        <c:delete val="0"/>
        <c:axPos val="l"/>
        <c:majorGridlines/>
        <c:title>
          <c:tx>
            <c:rich>
              <a:bodyPr rot="-5400000" vert="horz"/>
              <a:lstStyle/>
              <a:p>
                <a:pPr>
                  <a:defRPr sz="2000"/>
                </a:pPr>
                <a:r>
                  <a:rPr lang="en-US" sz="2000"/>
                  <a:t>No. fish</a:t>
                </a:r>
              </a:p>
            </c:rich>
          </c:tx>
          <c:layout>
            <c:manualLayout>
              <c:xMode val="edge"/>
              <c:yMode val="edge"/>
              <c:x val="5.3333333333333332E-3"/>
              <c:y val="0.35815557146265808"/>
            </c:manualLayout>
          </c:layout>
          <c:overlay val="0"/>
        </c:title>
        <c:numFmt formatCode="General" sourceLinked="1"/>
        <c:majorTickMark val="out"/>
        <c:minorTickMark val="none"/>
        <c:tickLblPos val="nextTo"/>
        <c:crossAx val="41756928"/>
        <c:crosses val="autoZero"/>
        <c:crossBetween val="between"/>
      </c:valAx>
    </c:plotArea>
    <c:legend>
      <c:legendPos val="r"/>
      <c:layout>
        <c:manualLayout>
          <c:xMode val="edge"/>
          <c:yMode val="edge"/>
          <c:x val="0.76994320209973754"/>
          <c:y val="0.37768313051777619"/>
          <c:w val="0.10205679790026247"/>
          <c:h val="0.42905970338045096"/>
        </c:manualLayout>
      </c:layout>
      <c:overlay val="0"/>
      <c:spPr>
        <a:solidFill>
          <a:schemeClr val="bg2">
            <a:lumMod val="75000"/>
          </a:schemeClr>
        </a:solidFill>
      </c:spPr>
      <c:txPr>
        <a:bodyPr/>
        <a:lstStyle/>
        <a:p>
          <a:pPr>
            <a:defRPr sz="2000" b="1"/>
          </a:pPr>
          <a:endParaRPr lang="en-US"/>
        </a:p>
      </c:txPr>
    </c:legend>
    <c:plotVisOnly val="1"/>
    <c:dispBlanksAs val="gap"/>
    <c:showDLblsOverMax val="0"/>
  </c:chart>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rawings/drawing1.xml><?xml version="1.0" encoding="utf-8"?>
<c:userShapes xmlns:c="http://schemas.openxmlformats.org/drawingml/2006/chart">
  <cdr:relSizeAnchor xmlns:cdr="http://schemas.openxmlformats.org/drawingml/2006/chartDrawing">
    <cdr:from>
      <cdr:x>0.36024</cdr:x>
      <cdr:y>0.83951</cdr:y>
    </cdr:from>
    <cdr:to>
      <cdr:x>0.4292</cdr:x>
      <cdr:y>0.93627</cdr:y>
    </cdr:to>
    <cdr:sp macro="" textlink="">
      <cdr:nvSpPr>
        <cdr:cNvPr id="3" name="TextBox 1"/>
        <cdr:cNvSpPr txBox="1"/>
      </cdr:nvSpPr>
      <cdr:spPr>
        <a:xfrm xmlns:a="http://schemas.openxmlformats.org/drawingml/2006/main">
          <a:off x="3604260" y="5181600"/>
          <a:ext cx="689949" cy="597222"/>
        </a:xfrm>
        <a:prstGeom xmlns:a="http://schemas.openxmlformats.org/drawingml/2006/main" prst="rect">
          <a:avLst/>
        </a:prstGeom>
        <a:solidFill xmlns:a="http://schemas.openxmlformats.org/drawingml/2006/main">
          <a:schemeClr val="bg2">
            <a:lumMod val="75000"/>
          </a:schemeClr>
        </a:solidFill>
        <a:ln xmlns:a="http://schemas.openxmlformats.org/drawingml/2006/main">
          <a:noFill/>
        </a:ln>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b="1" dirty="0" smtClean="0">
              <a:solidFill>
                <a:schemeClr val="tx1"/>
              </a:solidFill>
            </a:rPr>
            <a:t>‘05</a:t>
          </a:r>
          <a:endParaRPr lang="en-US" sz="1800" b="1" dirty="0">
            <a:solidFill>
              <a:schemeClr val="tx1"/>
            </a:solidFill>
          </a:endParaRPr>
        </a:p>
      </cdr:txBody>
    </cdr:sp>
  </cdr:relSizeAnchor>
  <cdr:relSizeAnchor xmlns:cdr="http://schemas.openxmlformats.org/drawingml/2006/chartDrawing">
    <cdr:from>
      <cdr:x>0.70449</cdr:x>
      <cdr:y>0.83827</cdr:y>
    </cdr:from>
    <cdr:to>
      <cdr:x>0.77346</cdr:x>
      <cdr:y>0.93503</cdr:y>
    </cdr:to>
    <cdr:sp macro="" textlink="">
      <cdr:nvSpPr>
        <cdr:cNvPr id="4" name="TextBox 1"/>
        <cdr:cNvSpPr txBox="1"/>
      </cdr:nvSpPr>
      <cdr:spPr>
        <a:xfrm xmlns:a="http://schemas.openxmlformats.org/drawingml/2006/main">
          <a:off x="7048500" y="5173980"/>
          <a:ext cx="690049" cy="597222"/>
        </a:xfrm>
        <a:prstGeom xmlns:a="http://schemas.openxmlformats.org/drawingml/2006/main" prst="rect">
          <a:avLst/>
        </a:prstGeom>
        <a:solidFill xmlns:a="http://schemas.openxmlformats.org/drawingml/2006/main">
          <a:schemeClr val="bg2">
            <a:lumMod val="75000"/>
          </a:schemeClr>
        </a:solidFill>
        <a:ln xmlns:a="http://schemas.openxmlformats.org/drawingml/2006/main">
          <a:noFill/>
        </a:ln>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b="1" dirty="0" smtClean="0">
              <a:solidFill>
                <a:schemeClr val="tx1"/>
              </a:solidFill>
            </a:rPr>
            <a:t>‘10</a:t>
          </a:r>
          <a:endParaRPr lang="en-US" sz="1800" b="1" dirty="0">
            <a:solidFill>
              <a:schemeClr val="tx1"/>
            </a:solidFill>
          </a:endParaRPr>
        </a:p>
      </cdr:txBody>
    </cdr:sp>
  </cdr:relSizeAnchor>
  <cdr:relSizeAnchor xmlns:cdr="http://schemas.openxmlformats.org/drawingml/2006/chartDrawing">
    <cdr:from>
      <cdr:x>0.77913</cdr:x>
      <cdr:y>0.8358</cdr:y>
    </cdr:from>
    <cdr:to>
      <cdr:x>0.84809</cdr:x>
      <cdr:y>0.93256</cdr:y>
    </cdr:to>
    <cdr:sp macro="" textlink="">
      <cdr:nvSpPr>
        <cdr:cNvPr id="5" name="TextBox 1"/>
        <cdr:cNvSpPr txBox="1"/>
      </cdr:nvSpPr>
      <cdr:spPr>
        <a:xfrm xmlns:a="http://schemas.openxmlformats.org/drawingml/2006/main">
          <a:off x="7795260" y="5158740"/>
          <a:ext cx="689949" cy="597222"/>
        </a:xfrm>
        <a:prstGeom xmlns:a="http://schemas.openxmlformats.org/drawingml/2006/main" prst="rect">
          <a:avLst/>
        </a:prstGeom>
        <a:solidFill xmlns:a="http://schemas.openxmlformats.org/drawingml/2006/main">
          <a:schemeClr val="bg2">
            <a:lumMod val="75000"/>
          </a:schemeClr>
        </a:solidFill>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smtClean="0">
              <a:solidFill>
                <a:schemeClr val="tx1"/>
              </a:solidFill>
            </a:rPr>
            <a:t>2011</a:t>
          </a:r>
          <a:endParaRPr lang="en-US" sz="1800" b="1" dirty="0">
            <a:solidFill>
              <a:schemeClr val="tx1"/>
            </a:solidFill>
          </a:endParaRPr>
        </a:p>
      </cdr:txBody>
    </cdr:sp>
  </cdr:relSizeAnchor>
  <cdr:relSizeAnchor xmlns:cdr="http://schemas.openxmlformats.org/drawingml/2006/chartDrawing">
    <cdr:from>
      <cdr:x>0.15094</cdr:x>
      <cdr:y>0.8358</cdr:y>
    </cdr:from>
    <cdr:to>
      <cdr:x>0.2199</cdr:x>
      <cdr:y>0.93256</cdr:y>
    </cdr:to>
    <cdr:sp macro="" textlink="">
      <cdr:nvSpPr>
        <cdr:cNvPr id="6" name="TextBox 1"/>
        <cdr:cNvSpPr txBox="1"/>
      </cdr:nvSpPr>
      <cdr:spPr>
        <a:xfrm xmlns:a="http://schemas.openxmlformats.org/drawingml/2006/main">
          <a:off x="1510205" y="5158740"/>
          <a:ext cx="689949" cy="597222"/>
        </a:xfrm>
        <a:prstGeom xmlns:a="http://schemas.openxmlformats.org/drawingml/2006/main" prst="rect">
          <a:avLst/>
        </a:prstGeom>
        <a:solidFill xmlns:a="http://schemas.openxmlformats.org/drawingml/2006/main">
          <a:schemeClr val="bg2">
            <a:lumMod val="75000"/>
          </a:schemeClr>
        </a:solidFill>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smtClean="0">
              <a:solidFill>
                <a:schemeClr val="tx1"/>
              </a:solidFill>
            </a:rPr>
            <a:t>2002</a:t>
          </a:r>
          <a:endParaRPr lang="en-US" sz="1800" b="1"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0.8982</cdr:x>
      <cdr:y>0.83304</cdr:y>
    </cdr:from>
    <cdr:to>
      <cdr:x>0.97204</cdr:x>
      <cdr:y>0.96235</cdr:y>
    </cdr:to>
    <cdr:sp macro="" textlink="">
      <cdr:nvSpPr>
        <cdr:cNvPr id="2" name="Rectangle 1"/>
        <cdr:cNvSpPr/>
      </cdr:nvSpPr>
      <cdr:spPr>
        <a:xfrm xmlns:a="http://schemas.openxmlformats.org/drawingml/2006/main" rot="1637744">
          <a:off x="7939404" y="5713005"/>
          <a:ext cx="652654" cy="886816"/>
        </a:xfrm>
        <a:prstGeom xmlns:a="http://schemas.openxmlformats.org/drawingml/2006/main" prst="rect">
          <a:avLst/>
        </a:prstGeom>
        <a:solidFill xmlns:a="http://schemas.openxmlformats.org/drawingml/2006/main">
          <a:schemeClr val="bg2">
            <a:lumMod val="75000"/>
          </a:schemeClr>
        </a:solidFill>
        <a:ln xmlns:a="http://schemas.openxmlformats.org/drawingml/2006/main">
          <a:solidFill>
            <a:schemeClr val="bg2">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0.91251</cdr:x>
      <cdr:y>0.8151</cdr:y>
    </cdr:from>
    <cdr:to>
      <cdr:x>0.96425</cdr:x>
      <cdr:y>0.93043</cdr:y>
    </cdr:to>
    <cdr:sp macro="" textlink="">
      <cdr:nvSpPr>
        <cdr:cNvPr id="2" name="Rectangle 1"/>
        <cdr:cNvSpPr/>
      </cdr:nvSpPr>
      <cdr:spPr>
        <a:xfrm xmlns:a="http://schemas.openxmlformats.org/drawingml/2006/main" rot="1637744">
          <a:off x="8552613" y="5279373"/>
          <a:ext cx="484871" cy="747041"/>
        </a:xfrm>
        <a:prstGeom xmlns:a="http://schemas.openxmlformats.org/drawingml/2006/main" prst="rect">
          <a:avLst/>
        </a:prstGeom>
        <a:solidFill xmlns:a="http://schemas.openxmlformats.org/drawingml/2006/main">
          <a:schemeClr val="bg2">
            <a:lumMod val="75000"/>
          </a:schemeClr>
        </a:solidFill>
        <a:ln xmlns:a="http://schemas.openxmlformats.org/drawingml/2006/main">
          <a:solidFill>
            <a:schemeClr val="bg2">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0.33036</cdr:x>
      <cdr:y>0.03896</cdr:y>
    </cdr:from>
    <cdr:to>
      <cdr:x>0.4375</cdr:x>
      <cdr:y>0.19481</cdr:y>
    </cdr:to>
    <cdr:sp macro="" textlink="">
      <cdr:nvSpPr>
        <cdr:cNvPr id="2" name="TextBox 1"/>
        <cdr:cNvSpPr txBox="1"/>
      </cdr:nvSpPr>
      <cdr:spPr>
        <a:xfrm xmlns:a="http://schemas.openxmlformats.org/drawingml/2006/main">
          <a:off x="2819400" y="228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i="1" u="sng" dirty="0" smtClean="0">
              <a:solidFill>
                <a:schemeClr val="tx1"/>
              </a:solidFill>
            </a:rPr>
            <a:t>Carcass</a:t>
          </a:r>
          <a:r>
            <a:rPr lang="en-US" sz="2400" b="1" dirty="0" smtClean="0">
              <a:solidFill>
                <a:schemeClr val="tx1"/>
              </a:solidFill>
            </a:rPr>
            <a:t> </a:t>
          </a:r>
          <a:r>
            <a:rPr lang="en-US" sz="2400" b="1" dirty="0" smtClean="0">
              <a:solidFill>
                <a:schemeClr val="tx1"/>
              </a:solidFill>
            </a:rPr>
            <a:t>counts by origin</a:t>
          </a:r>
          <a:endParaRPr lang="en-US" sz="2400" b="1" dirty="0">
            <a:solidFill>
              <a:schemeClr val="tx1"/>
            </a:solidFill>
          </a:endParaRPr>
        </a:p>
      </cdr:txBody>
    </cdr:sp>
  </cdr:relSizeAnchor>
  <cdr:relSizeAnchor xmlns:cdr="http://schemas.openxmlformats.org/drawingml/2006/chartDrawing">
    <cdr:from>
      <cdr:x>0.80772</cdr:x>
      <cdr:y>0.82936</cdr:y>
    </cdr:from>
    <cdr:to>
      <cdr:x>0.84689</cdr:x>
      <cdr:y>0.94985</cdr:y>
    </cdr:to>
    <cdr:sp macro="" textlink="">
      <cdr:nvSpPr>
        <cdr:cNvPr id="3" name="Rectangle 2"/>
        <cdr:cNvSpPr/>
      </cdr:nvSpPr>
      <cdr:spPr>
        <a:xfrm xmlns:a="http://schemas.openxmlformats.org/drawingml/2006/main" rot="1975240">
          <a:off x="7816602" y="5750932"/>
          <a:ext cx="379086" cy="835502"/>
        </a:xfrm>
        <a:prstGeom xmlns:a="http://schemas.openxmlformats.org/drawingml/2006/main" prst="rect">
          <a:avLst/>
        </a:prstGeom>
        <a:solidFill xmlns:a="http://schemas.openxmlformats.org/drawingml/2006/main">
          <a:schemeClr val="bg2">
            <a:lumMod val="75000"/>
          </a:schemeClr>
        </a:solidFill>
        <a:ln xmlns:a="http://schemas.openxmlformats.org/drawingml/2006/main">
          <a:solidFill>
            <a:schemeClr val="bg2">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0.77444</cdr:x>
      <cdr:y>0.6</cdr:y>
    </cdr:from>
    <cdr:to>
      <cdr:x>0.8941</cdr:x>
      <cdr:y>0.66024</cdr:y>
    </cdr:to>
    <cdr:sp macro="" textlink="">
      <cdr:nvSpPr>
        <cdr:cNvPr id="4" name="Rectangle 3"/>
        <cdr:cNvSpPr/>
      </cdr:nvSpPr>
      <cdr:spPr>
        <a:xfrm xmlns:a="http://schemas.openxmlformats.org/drawingml/2006/main">
          <a:off x="7848600" y="4343400"/>
          <a:ext cx="1212706" cy="436077"/>
        </a:xfrm>
        <a:prstGeom xmlns:a="http://schemas.openxmlformats.org/drawingml/2006/main" prst="rect">
          <a:avLst/>
        </a:prstGeom>
        <a:solidFill xmlns:a="http://schemas.openxmlformats.org/drawingml/2006/main">
          <a:schemeClr val="bg2">
            <a:lumMod val="75000"/>
          </a:schemeClr>
        </a:solidFill>
        <a:ln xmlns:a="http://schemas.openxmlformats.org/drawingml/2006/main">
          <a:solidFill>
            <a:schemeClr val="bg2">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52642907-8764-49BF-80C2-C4AE71EA437D}" type="datetimeFigureOut">
              <a:rPr lang="en-US" smtClean="0"/>
              <a:t>2/6/15</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56F307E7-1500-4EC9-8249-2B76B4624B2D}" type="slidenum">
              <a:rPr lang="en-US" smtClean="0"/>
              <a:t>‹#›</a:t>
            </a:fld>
            <a:endParaRPr lang="en-US"/>
          </a:p>
        </p:txBody>
      </p:sp>
    </p:spTree>
    <p:extLst>
      <p:ext uri="{BB962C8B-B14F-4D97-AF65-F5344CB8AC3E}">
        <p14:creationId xmlns:p14="http://schemas.microsoft.com/office/powerpoint/2010/main" val="1120597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E9F8DFA1-AEF8-41F3-AD0F-E103E1224847}" type="datetimeFigureOut">
              <a:rPr lang="en-US" smtClean="0"/>
              <a:t>2/6/15</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3E8E3C2D-36D1-4703-9CC7-D7A411222D10}" type="slidenum">
              <a:rPr lang="en-US" smtClean="0"/>
              <a:t>‹#›</a:t>
            </a:fld>
            <a:endParaRPr lang="en-US" dirty="0"/>
          </a:p>
        </p:txBody>
      </p:sp>
    </p:spTree>
    <p:extLst>
      <p:ext uri="{BB962C8B-B14F-4D97-AF65-F5344CB8AC3E}">
        <p14:creationId xmlns:p14="http://schemas.microsoft.com/office/powerpoint/2010/main" val="406933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8E3C2D-36D1-4703-9CC7-D7A411222D10}" type="slidenum">
              <a:rPr lang="en-US" smtClean="0"/>
              <a:t>2</a:t>
            </a:fld>
            <a:endParaRPr lang="en-US" dirty="0"/>
          </a:p>
        </p:txBody>
      </p:sp>
    </p:spTree>
    <p:extLst>
      <p:ext uri="{BB962C8B-B14F-4D97-AF65-F5344CB8AC3E}">
        <p14:creationId xmlns:p14="http://schemas.microsoft.com/office/powerpoint/2010/main" val="290261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8E3C2D-36D1-4703-9CC7-D7A411222D10}" type="slidenum">
              <a:rPr lang="en-US" smtClean="0"/>
              <a:t>3</a:t>
            </a:fld>
            <a:endParaRPr lang="en-US" dirty="0"/>
          </a:p>
        </p:txBody>
      </p:sp>
    </p:spTree>
    <p:extLst>
      <p:ext uri="{BB962C8B-B14F-4D97-AF65-F5344CB8AC3E}">
        <p14:creationId xmlns:p14="http://schemas.microsoft.com/office/powerpoint/2010/main" val="290261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C251F31-CF27-4D33-94D0-314CC1A98387}" type="slidenum">
              <a:rPr lang="en-US" smtClean="0"/>
              <a:pPr>
                <a:defRPr/>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DBCC77-E705-4B7E-A78A-D7516AE91761}" type="datetime1">
              <a:rPr lang="en-US" smtClean="0"/>
              <a:t>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596600-DF79-48D0-AF8E-F487D6D16586}" type="datetime1">
              <a:rPr lang="en-US" smtClean="0"/>
              <a:t>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DC85B5-6284-45E5-83CA-7DDCB5ECAE4F}" type="datetime1">
              <a:rPr lang="en-US" smtClean="0"/>
              <a:t>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AF1FFB7-0016-4E8B-A6F4-2F60828EDA4D}" type="datetime1">
              <a:rPr lang="en-US" smtClean="0">
                <a:solidFill>
                  <a:prstClr val="white">
                    <a:tint val="75000"/>
                  </a:prstClr>
                </a:solidFill>
              </a:rPr>
              <a:t>2/6/15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72CAFC-1D8C-4920-8D0B-EC9BA6EC3CF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68538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A3F5B1-C81A-4F79-8EF3-70EF28BFCE9A}" type="datetime1">
              <a:rPr lang="en-US" smtClean="0">
                <a:solidFill>
                  <a:prstClr val="white">
                    <a:tint val="75000"/>
                  </a:prstClr>
                </a:solidFill>
              </a:rPr>
              <a:t>2/6/15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B59DE0-5D22-4C83-9F2C-401CF0E42588}"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97153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261DC1-5AA5-4332-B80C-6E192751BDE6}" type="datetime1">
              <a:rPr lang="en-US" smtClean="0">
                <a:solidFill>
                  <a:prstClr val="white">
                    <a:tint val="75000"/>
                  </a:prstClr>
                </a:solidFill>
              </a:rPr>
              <a:t>2/6/15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2670B5-E415-4DEE-9316-3B8F866A6D0A}"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57394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1D43036-EE31-4367-8B9F-E49F6870480F}" type="datetime1">
              <a:rPr lang="en-US" smtClean="0">
                <a:solidFill>
                  <a:prstClr val="white">
                    <a:tint val="75000"/>
                  </a:prstClr>
                </a:solidFill>
              </a:rPr>
              <a:t>2/6/15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15929F-D43A-4439-B9AC-6FCAAA78EC1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44166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CB82325-C224-4115-AC6C-F1603CB28816}" type="datetime1">
              <a:rPr lang="en-US" smtClean="0">
                <a:solidFill>
                  <a:prstClr val="white">
                    <a:tint val="75000"/>
                  </a:prstClr>
                </a:solidFill>
              </a:rPr>
              <a:t>2/6/15</a:t>
            </a:fld>
            <a:endParaRPr lang="en-US" dirty="0">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4451F02-9D2C-4098-88A3-66D3F4C25F7A}"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492040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345E7DB-93BB-4B6E-85A7-85DD235BE460}" type="datetime1">
              <a:rPr lang="en-US" smtClean="0">
                <a:solidFill>
                  <a:prstClr val="white">
                    <a:tint val="75000"/>
                  </a:prstClr>
                </a:solidFill>
              </a:rPr>
              <a:t>2/6/15</a:t>
            </a:fld>
            <a:endParaRPr lang="en-US" dirty="0">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D2C1300-F9A5-4073-97F0-A2BD5555AB8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614700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4B7EAF-F912-4F6F-92B2-1A4B8C58C8AD}" type="datetime1">
              <a:rPr lang="en-US" smtClean="0">
                <a:solidFill>
                  <a:prstClr val="white">
                    <a:tint val="75000"/>
                  </a:prstClr>
                </a:solidFill>
              </a:rPr>
              <a:t>2/6/15</a:t>
            </a:fld>
            <a:endParaRPr lang="en-US" dirty="0">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C4DF30-DFBA-434B-B918-639DAEA54961}"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9347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0C1F7E-BF69-4F91-9489-B8916382E3EE}" type="datetime1">
              <a:rPr lang="en-US" smtClean="0">
                <a:solidFill>
                  <a:prstClr val="white">
                    <a:tint val="75000"/>
                  </a:prstClr>
                </a:solidFill>
              </a:rPr>
              <a:t>2/6/15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022600C-7A0D-4771-81F2-2D1D5AEF900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83973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C8572-2BE8-4040-8BCF-F4C1FE46671B}" type="datetime1">
              <a:rPr lang="en-US" smtClean="0"/>
              <a:t>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4E5C6B-89A9-4000-A73F-74E183229751}" type="datetime1">
              <a:rPr lang="en-US" smtClean="0">
                <a:solidFill>
                  <a:prstClr val="white">
                    <a:tint val="75000"/>
                  </a:prstClr>
                </a:solidFill>
              </a:rPr>
              <a:t>2/6/15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35DE-30C5-4879-8950-E0400821AE8B}"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514338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DD77A7-B5FF-4C9D-9020-227C5252D9E0}" type="datetime1">
              <a:rPr lang="en-US" smtClean="0">
                <a:solidFill>
                  <a:prstClr val="white">
                    <a:tint val="75000"/>
                  </a:prstClr>
                </a:solidFill>
              </a:rPr>
              <a:t>2/6/15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182884-7BF9-44CB-ABAC-D43B56418064}"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803224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FC928E-4F12-4C2D-ADB7-38ED64749869}" type="datetime1">
              <a:rPr lang="en-US" smtClean="0">
                <a:solidFill>
                  <a:prstClr val="white">
                    <a:tint val="75000"/>
                  </a:prstClr>
                </a:solidFill>
              </a:rPr>
              <a:t>2/6/15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D44AEE-D253-4D74-B84F-3D17983802D4}"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61820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5E207B-7AC1-404B-BE88-8CAA8E86D32E}" type="datetime1">
              <a:rPr lang="en-US" smtClean="0"/>
              <a:t>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ABC8C-A4D5-40AF-8A02-4668C3BE42B5}" type="datetime1">
              <a:rPr lang="en-US" smtClean="0"/>
              <a:t>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BE081-C3DD-49DD-9251-7120CFC793E5}" type="datetime1">
              <a:rPr lang="en-US" smtClean="0"/>
              <a:t>2/6/15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710BC-A229-4826-A922-FE1C10151327}" type="datetime1">
              <a:rPr lang="en-US" smtClean="0"/>
              <a:t>2/6/15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5A16E-74CF-4710-A6A0-D3221B7E19B2}" type="datetime1">
              <a:rPr lang="en-US" smtClean="0"/>
              <a:t>2/6/15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4B2D5D-8393-4D7E-BB0C-073CDC1E3ECA}" type="datetime1">
              <a:rPr lang="en-US" smtClean="0"/>
              <a:t>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A368C1-52D5-4C0F-9B21-3D244DF6DDDE}" type="datetime1">
              <a:rPr lang="en-US" smtClean="0"/>
              <a:t>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96ED0-83F8-4512-9762-D73FAFABCAE9}" type="datetime1">
              <a:rPr lang="en-US" smtClean="0"/>
              <a:t>2/6/15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bg2">
                <a:tint val="40000"/>
                <a:satMod val="350000"/>
              </a:schemeClr>
            </a:gs>
            <a:gs pos="68000">
              <a:schemeClr val="bg2">
                <a:tint val="45000"/>
                <a:shade val="99000"/>
                <a:satMod val="350000"/>
                <a:lumMod val="44000"/>
                <a:lumOff val="56000"/>
                <a:alpha val="96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F0866B8-128D-4E9B-ABE0-1DBE101C3213}" type="datetime1">
              <a:rPr lang="en-US" smtClean="0">
                <a:solidFill>
                  <a:prstClr val="white">
                    <a:tint val="75000"/>
                  </a:prstClr>
                </a:solidFill>
              </a:rPr>
              <a:t>2/6/15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D9B06A-78C1-46AF-9DBB-E01D25FFFE9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6690976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mailto:Ben.Clemens@oregonstate.edu" TargetMode="External"/><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hyperlink" Target="mailto:Cameron.Sharpe@oregonstate.ed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Content Placeholder 3" descr="F:\Backup of photos\Fish Fotos\BiOp Spring Chinook 2012\IMG_8816 - Copy.JPG"/>
          <p:cNvPicPr>
            <a:picLocks/>
          </p:cNvPicPr>
          <p:nvPr/>
        </p:nvPicPr>
        <p:blipFill>
          <a:blip r:embed="rId2" cstate="print"/>
          <a:srcRect/>
          <a:stretch>
            <a:fillRect/>
          </a:stretch>
        </p:blipFill>
        <p:spPr bwMode="auto">
          <a:xfrm>
            <a:off x="-228600" y="0"/>
            <a:ext cx="9372600" cy="6858000"/>
          </a:xfrm>
          <a:prstGeom prst="rect">
            <a:avLst/>
          </a:prstGeom>
          <a:noFill/>
          <a:ln w="9525">
            <a:noFill/>
            <a:miter lim="800000"/>
            <a:headEnd/>
            <a:tailEnd/>
          </a:ln>
        </p:spPr>
      </p:pic>
      <p:sp>
        <p:nvSpPr>
          <p:cNvPr id="2" name="Title 1"/>
          <p:cNvSpPr>
            <a:spLocks noGrp="1"/>
          </p:cNvSpPr>
          <p:nvPr>
            <p:ph type="ctrTitle"/>
          </p:nvPr>
        </p:nvSpPr>
        <p:spPr>
          <a:xfrm>
            <a:off x="571500" y="7257"/>
            <a:ext cx="7772400" cy="1470025"/>
          </a:xfrm>
          <a:solidFill>
            <a:schemeClr val="bg1">
              <a:lumMod val="85000"/>
              <a:alpha val="76000"/>
            </a:schemeClr>
          </a:solidFill>
        </p:spPr>
        <p:txBody>
          <a:bodyPr>
            <a:normAutofit fontScale="90000"/>
          </a:bodyPr>
          <a:lstStyle/>
          <a:p>
            <a:r>
              <a:rPr lang="en-US" sz="4000" b="1" u="sng" dirty="0" smtClean="0"/>
              <a:t>O</a:t>
            </a:r>
            <a:r>
              <a:rPr lang="en-US" sz="4000" b="1" dirty="0" smtClean="0"/>
              <a:t>regon Department of Fish and Wildlife’s </a:t>
            </a:r>
            <a:r>
              <a:rPr lang="en-US" sz="4000" b="1" u="sng" dirty="0" smtClean="0"/>
              <a:t>W</a:t>
            </a:r>
            <a:r>
              <a:rPr lang="en-US" sz="4000" b="1" dirty="0" smtClean="0"/>
              <a:t>illamette </a:t>
            </a:r>
            <a:r>
              <a:rPr lang="en-US" sz="4000" b="1" u="sng" dirty="0" smtClean="0"/>
              <a:t>C</a:t>
            </a:r>
            <a:r>
              <a:rPr lang="en-US" sz="4000" b="1" dirty="0" smtClean="0"/>
              <a:t>hinook </a:t>
            </a:r>
            <a:r>
              <a:rPr lang="en-US" sz="4000" b="1" u="sng" dirty="0" smtClean="0"/>
              <a:t>S</a:t>
            </a:r>
            <a:r>
              <a:rPr lang="en-US" sz="4000" b="1" dirty="0" smtClean="0"/>
              <a:t>almon (OWCS) Database, </a:t>
            </a:r>
            <a:r>
              <a:rPr lang="el-GR" sz="4000" b="1" dirty="0" smtClean="0"/>
              <a:t>β</a:t>
            </a:r>
            <a:r>
              <a:rPr lang="en-US" sz="4000" b="1" dirty="0" smtClean="0"/>
              <a:t> version</a:t>
            </a:r>
            <a:endParaRPr lang="en-US" sz="3100" dirty="0"/>
          </a:p>
        </p:txBody>
      </p:sp>
      <p:sp>
        <p:nvSpPr>
          <p:cNvPr id="3" name="Subtitle 2"/>
          <p:cNvSpPr>
            <a:spLocks noGrp="1"/>
          </p:cNvSpPr>
          <p:nvPr>
            <p:ph type="subTitle" idx="1"/>
          </p:nvPr>
        </p:nvSpPr>
        <p:spPr>
          <a:xfrm>
            <a:off x="-228600" y="5593466"/>
            <a:ext cx="6019800" cy="838200"/>
          </a:xfrm>
          <a:solidFill>
            <a:schemeClr val="bg1">
              <a:lumMod val="85000"/>
              <a:alpha val="74000"/>
            </a:schemeClr>
          </a:solidFill>
        </p:spPr>
        <p:txBody>
          <a:bodyPr>
            <a:normAutofit/>
          </a:bodyPr>
          <a:lstStyle/>
          <a:p>
            <a:r>
              <a:rPr lang="en-US" sz="2200" b="1" dirty="0" smtClean="0">
                <a:solidFill>
                  <a:schemeClr val="tx1"/>
                </a:solidFill>
              </a:rPr>
              <a:t>Benjamin Clemens*  Kirk Schroeder  Brian Cannon </a:t>
            </a:r>
          </a:p>
          <a:p>
            <a:r>
              <a:rPr lang="en-US" sz="2200" b="1" dirty="0" smtClean="0">
                <a:solidFill>
                  <a:schemeClr val="tx1"/>
                </a:solidFill>
              </a:rPr>
              <a:t> Luke Whitman, Cameron Sharpe</a:t>
            </a:r>
          </a:p>
        </p:txBody>
      </p:sp>
      <p:sp>
        <p:nvSpPr>
          <p:cNvPr id="7" name="Subtitle 2"/>
          <p:cNvSpPr txBox="1">
            <a:spLocks/>
          </p:cNvSpPr>
          <p:nvPr/>
        </p:nvSpPr>
        <p:spPr>
          <a:xfrm>
            <a:off x="-228600" y="6468319"/>
            <a:ext cx="6019800" cy="381000"/>
          </a:xfrm>
          <a:prstGeom prst="rect">
            <a:avLst/>
          </a:prstGeom>
          <a:solidFill>
            <a:schemeClr val="bg1">
              <a:lumMod val="85000"/>
              <a:alpha val="74000"/>
            </a:schemeClr>
          </a:solidFill>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b="1" dirty="0" smtClean="0">
                <a:solidFill>
                  <a:schemeClr val="tx2"/>
                </a:solidFill>
                <a:latin typeface="Comic Sans MS" panose="030F0702030302020204" pitchFamily="66" charset="0"/>
              </a:rPr>
              <a:t>2014 Willamette Fisheries Science Review</a:t>
            </a:r>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39" t="3112" r="4853" b="3000"/>
          <a:stretch/>
        </p:blipFill>
        <p:spPr>
          <a:xfrm>
            <a:off x="7909439" y="5239594"/>
            <a:ext cx="1234561" cy="1609725"/>
          </a:xfrm>
          <a:prstGeom prst="rect">
            <a:avLst/>
          </a:prstGeom>
        </p:spPr>
      </p:pic>
    </p:spTree>
    <p:extLst>
      <p:ext uri="{BB962C8B-B14F-4D97-AF65-F5344CB8AC3E}">
        <p14:creationId xmlns:p14="http://schemas.microsoft.com/office/powerpoint/2010/main" val="2973740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Database</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10</a:t>
            </a:fld>
            <a:endParaRPr lang="en-US" dirty="0">
              <a:solidFill>
                <a:prstClr val="white">
                  <a:tint val="75000"/>
                </a:prstClr>
              </a:solidFill>
            </a:endParaRPr>
          </a:p>
        </p:txBody>
      </p:sp>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347" r="4959" b="29986"/>
          <a:stretch/>
        </p:blipFill>
        <p:spPr bwMode="auto">
          <a:xfrm>
            <a:off x="0" y="1795809"/>
            <a:ext cx="8981954" cy="304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441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Database</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11</a:t>
            </a:fld>
            <a:endParaRPr lang="en-US" dirty="0">
              <a:solidFill>
                <a:prstClr val="white">
                  <a:tint val="75000"/>
                </a:prstClr>
              </a:solidFill>
            </a:endParaRPr>
          </a:p>
        </p:txBody>
      </p:sp>
      <p:pic>
        <p:nvPicPr>
          <p:cNvPr id="307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71" t="1861" r="10557" b="73019"/>
          <a:stretch/>
        </p:blipFill>
        <p:spPr bwMode="auto">
          <a:xfrm>
            <a:off x="304800" y="1600200"/>
            <a:ext cx="866444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441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lstStyle/>
          <a:p>
            <a:r>
              <a:rPr lang="en-US" sz="2800" b="1" u="sng" dirty="0" smtClean="0">
                <a:solidFill>
                  <a:srgbClr val="FFFF00"/>
                </a:solidFill>
              </a:rPr>
              <a:t>O</a:t>
            </a:r>
            <a:r>
              <a:rPr lang="en-US" sz="2800" b="1" dirty="0" smtClean="0">
                <a:solidFill>
                  <a:srgbClr val="FFFF00"/>
                </a:solidFill>
              </a:rPr>
              <a:t>DFW’s </a:t>
            </a:r>
            <a:r>
              <a:rPr lang="en-US" sz="2800" b="1" u="sng" dirty="0">
                <a:solidFill>
                  <a:srgbClr val="FFFF00"/>
                </a:solidFill>
              </a:rPr>
              <a:t>W</a:t>
            </a:r>
            <a:r>
              <a:rPr lang="en-US" sz="2800" b="1" dirty="0">
                <a:solidFill>
                  <a:srgbClr val="FFFF00"/>
                </a:solidFill>
              </a:rPr>
              <a:t>illamette </a:t>
            </a:r>
            <a:r>
              <a:rPr lang="en-US" sz="2800" b="1" u="sng" dirty="0">
                <a:solidFill>
                  <a:srgbClr val="FFFF00"/>
                </a:solidFill>
              </a:rPr>
              <a:t>C</a:t>
            </a:r>
            <a:r>
              <a:rPr lang="en-US" sz="2800" b="1" dirty="0">
                <a:solidFill>
                  <a:srgbClr val="FFFF00"/>
                </a:solidFill>
              </a:rPr>
              <a:t>hinook </a:t>
            </a:r>
            <a:r>
              <a:rPr lang="en-US" sz="2800" b="1" u="sng" dirty="0">
                <a:solidFill>
                  <a:srgbClr val="FFFF00"/>
                </a:solidFill>
              </a:rPr>
              <a:t>S</a:t>
            </a:r>
            <a:r>
              <a:rPr lang="en-US" sz="2800" b="1" dirty="0">
                <a:solidFill>
                  <a:srgbClr val="FFFF00"/>
                </a:solidFill>
              </a:rPr>
              <a:t>almon (OWCS) Database, </a:t>
            </a:r>
            <a:r>
              <a:rPr lang="en-US" sz="2800" b="1" dirty="0" smtClean="0">
                <a:solidFill>
                  <a:srgbClr val="FFFF00"/>
                </a:solidFill>
              </a:rPr>
              <a:t/>
            </a:r>
            <a:br>
              <a:rPr lang="en-US" sz="2800" b="1" dirty="0" smtClean="0">
                <a:solidFill>
                  <a:srgbClr val="FFFF00"/>
                </a:solidFill>
              </a:rPr>
            </a:br>
            <a:r>
              <a:rPr lang="el-GR" sz="2800" b="1" dirty="0" smtClean="0">
                <a:solidFill>
                  <a:srgbClr val="FFFF00"/>
                </a:solidFill>
              </a:rPr>
              <a:t>β</a:t>
            </a:r>
            <a:r>
              <a:rPr lang="en-US" sz="2800" b="1" dirty="0" smtClean="0">
                <a:solidFill>
                  <a:srgbClr val="FFFF00"/>
                </a:solidFill>
              </a:rPr>
              <a:t> </a:t>
            </a:r>
            <a:r>
              <a:rPr lang="en-US" sz="2800" b="1" dirty="0">
                <a:solidFill>
                  <a:srgbClr val="FFFF00"/>
                </a:solidFill>
              </a:rPr>
              <a:t>version</a:t>
            </a:r>
            <a:endParaRPr lang="en-US" sz="2800" dirty="0">
              <a:solidFill>
                <a:srgbClr val="FFFF00"/>
              </a:solidFill>
            </a:endParaRPr>
          </a:p>
        </p:txBody>
      </p:sp>
      <p:sp>
        <p:nvSpPr>
          <p:cNvPr id="3" name="Content Placeholder 2"/>
          <p:cNvSpPr>
            <a:spLocks noGrp="1"/>
          </p:cNvSpPr>
          <p:nvPr>
            <p:ph idx="1"/>
          </p:nvPr>
        </p:nvSpPr>
        <p:spPr>
          <a:xfrm>
            <a:off x="457200" y="1447800"/>
            <a:ext cx="8229600" cy="4525963"/>
          </a:xfrm>
        </p:spPr>
        <p:txBody>
          <a:bodyPr/>
          <a:lstStyle/>
          <a:p>
            <a:r>
              <a:rPr lang="en-US" sz="2800" b="1" dirty="0" smtClean="0"/>
              <a:t>Relational database</a:t>
            </a:r>
          </a:p>
          <a:p>
            <a:r>
              <a:rPr lang="en-US" sz="2800" b="1" dirty="0" smtClean="0"/>
              <a:t>Data from spawning ground surveys</a:t>
            </a:r>
          </a:p>
          <a:p>
            <a:r>
              <a:rPr lang="en-US" sz="2800" b="1" dirty="0" smtClean="0"/>
              <a:t>Years 2000-2013; ~15,000 line records*</a:t>
            </a:r>
          </a:p>
          <a:p>
            <a:r>
              <a:rPr lang="en-US" sz="2800" b="1" dirty="0" smtClean="0"/>
              <a:t>4 linked data tables</a:t>
            </a:r>
          </a:p>
          <a:p>
            <a:pPr lvl="1"/>
            <a:r>
              <a:rPr lang="en-US" b="1" dirty="0" smtClean="0"/>
              <a:t>Carcass</a:t>
            </a:r>
          </a:p>
          <a:p>
            <a:pPr lvl="1"/>
            <a:r>
              <a:rPr lang="en-US" b="1" dirty="0" smtClean="0"/>
              <a:t>Otolith</a:t>
            </a:r>
          </a:p>
          <a:p>
            <a:pPr lvl="1"/>
            <a:r>
              <a:rPr lang="en-US" b="1" dirty="0" smtClean="0"/>
              <a:t>Scale</a:t>
            </a:r>
          </a:p>
          <a:p>
            <a:pPr lvl="1"/>
            <a:r>
              <a:rPr lang="en-US" b="1" dirty="0" smtClean="0"/>
              <a:t>Survey data </a:t>
            </a:r>
          </a:p>
          <a:p>
            <a:r>
              <a:rPr lang="en-US" sz="2800" b="1" dirty="0" smtClean="0"/>
              <a:t>Reference tables </a:t>
            </a:r>
            <a:r>
              <a:rPr lang="en-US" sz="2400" b="1" dirty="0" smtClean="0"/>
              <a:t>(rivers, sections, </a:t>
            </a:r>
            <a:r>
              <a:rPr lang="en-US" sz="2400" b="1" dirty="0" err="1" smtClean="0"/>
              <a:t>subbasins</a:t>
            </a:r>
            <a:r>
              <a:rPr lang="en-US" sz="2400" b="1" dirty="0" smtClean="0"/>
              <a:t>, metadata)</a:t>
            </a:r>
          </a:p>
          <a:p>
            <a:pPr marL="0" indent="0">
              <a:buNone/>
            </a:pPr>
            <a:r>
              <a:rPr lang="en-US" sz="2000" b="1" dirty="0" smtClean="0">
                <a:latin typeface="Comic Sans MS" panose="030F0702030302020204" pitchFamily="66" charset="0"/>
              </a:rPr>
              <a:t>*All data provisional</a:t>
            </a:r>
            <a:endParaRPr lang="en-US" sz="2000" b="1"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12</a:t>
            </a:fld>
            <a:endParaRPr lang="en-US" dirty="0">
              <a:solidFill>
                <a:prstClr val="white">
                  <a:tint val="75000"/>
                </a:prstClr>
              </a:solidFill>
            </a:endParaRPr>
          </a:p>
        </p:txBody>
      </p:sp>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609600"/>
            <a:ext cx="8305800" cy="5715000"/>
          </a:xfrm>
          <a:solidFill>
            <a:schemeClr val="tx1">
              <a:lumMod val="85000"/>
              <a:lumOff val="15000"/>
              <a:alpha val="47000"/>
            </a:schemeClr>
          </a:solidFill>
        </p:spPr>
        <p:txBody>
          <a:bodyPr>
            <a:normAutofit/>
          </a:bodyPr>
          <a:lstStyle/>
          <a:p>
            <a:pPr>
              <a:defRPr/>
            </a:pPr>
            <a:endParaRPr lang="en-US" sz="2400" b="1" dirty="0" smtClean="0">
              <a:solidFill>
                <a:schemeClr val="bg1"/>
              </a:solidFill>
              <a:latin typeface="Arial" pitchFamily="34" charset="0"/>
              <a:cs typeface="Arial" pitchFamily="34" charset="0"/>
            </a:endParaRPr>
          </a:p>
          <a:p>
            <a:pPr>
              <a:defRPr/>
            </a:pPr>
            <a:endParaRPr lang="en-US" sz="2400" b="1" dirty="0" smtClean="0">
              <a:solidFill>
                <a:schemeClr val="bg1"/>
              </a:solidFill>
              <a:latin typeface="Arial" pitchFamily="34" charset="0"/>
              <a:cs typeface="Arial" pitchFamily="34" charset="0"/>
            </a:endParaRPr>
          </a:p>
          <a:p>
            <a:pPr>
              <a:buFontTx/>
              <a:buNone/>
              <a:defRPr/>
            </a:pPr>
            <a:endParaRPr lang="en-US" sz="2400" b="1" dirty="0">
              <a:solidFill>
                <a:schemeClr val="bg1"/>
              </a:solidFill>
              <a:latin typeface="Arial" pitchFamily="34" charset="0"/>
              <a:cs typeface="Arial" pitchFamily="34" charset="0"/>
            </a:endParaRPr>
          </a:p>
        </p:txBody>
      </p:sp>
      <p:pic>
        <p:nvPicPr>
          <p:cNvPr id="11266" name="Picture 2" descr="F:\101NIKON\DSCN0612.JPG"/>
          <p:cNvPicPr>
            <a:picLocks noChangeAspect="1" noChangeArrowheads="1"/>
          </p:cNvPicPr>
          <p:nvPr/>
        </p:nvPicPr>
        <p:blipFill>
          <a:blip r:embed="rId3">
            <a:lum contrast="-18000"/>
            <a:extLst>
              <a:ext uri="{28A0092B-C50C-407E-A947-70E740481C1C}">
                <a14:useLocalDpi xmlns:a14="http://schemas.microsoft.com/office/drawing/2010/main" val="0"/>
              </a:ext>
            </a:extLst>
          </a:blip>
          <a:srcRect r="10834" b="13333"/>
          <a:stretch>
            <a:fillRect/>
          </a:stretch>
        </p:blipFill>
        <p:spPr bwMode="auto">
          <a:xfrm>
            <a:off x="0" y="0"/>
            <a:ext cx="9407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AutoShape 12" descr="data:image/jpg;base64,/9j/4AAQSkZJRgABAQAAAQABAAD/2wCEAAkGBhQQEBUUEhMVFBUWGBgVFhgYFR8bHxwfGiIdGhQaHh0gHjIgIxsvGRQhKzsjIyktLCw4Fx4xNTAqNSkuLDUBCQoKDgwOGg8PGi0kHyUtLy0zKiwpLzU1KiwpLCwtLCkyNTUtNTUsLCksLioqNS0sNSkvNCksLDUpLC8sKSwsLP/AABEIAFoAjAMBIgACEQEDEQH/xAAbAAACAwEBAQAAAAAAAAAAAAAABgMEBQcCAf/EAEAQAAIBAgQCCAIHBQcFAAAAAAECAwQRAAUSIQYxEyIyQVFhcYEUoQdCYnKCkbEVFiNSkiZUdJOiwtEkM1Oywf/EABgBAQEBAQEAAAAAAAAAAAAAAAABAgME/8QAKBEAAgECBAUEAwAAAAAAAAAAAAECERIDITFBE1FhgfAiQnGhseHx/9oADAMBAAIRAxEAPwDuODBgwAYMGDABiCuhLxOoNiysoPgSCAfnjPzfiWOmnpoX7VQ5RTfs2GxPqxA/FjXwK4tJN7ix9H3EYrKNQ3VmgtDOnerp1SfQ6b/mO7DPjnXFXDy5fVSZnEJyCt5UgcKQwIu7AghoyBuD2SNXeSGfI+Llqn0inqouelpYSqtYA2DC47JBF7A9xOOko19S0Ib2DBiOeUqpIUsR9VbXPpc2xzBJgwtwccxvUmmWCo6ZRdkMYFhtuTqtbcb378MmBqUHHUMGMfMOJo4ayClbtzhyDflp7N/U3A+6cbGBHFqldwwYMGBAwYMGADBgwYAMGDGVxTnIo6OafvRDp82OyD+ojAsU5OiOacdU71jVdZGx00ckcEdvsbzN6iR1/pOOm8NZwKukinH11BYeDDZx/UDhc4YSlTK0p5aiG8kbGa8qX1S3L3359b5YyPogzTQ1RROwJRi6EG4Njpkse8XAO38xxlanuxFfhtL2v60/Z0xhfnjkNL8akMk1LUPFTRVE6SRJEJej0EhWRDv0Vjui9k7gW2HX8Jv0ZH+DVDwrKj9QcbUrWeWKThJ/BmcO/SPSxJ/1GZCoDAFddOUkXtatWnbTsO7bxIIx0GCdZFDowZWAZWBuCDuCCOYthQzjhB6eU1WXpEXJ1S0zqNEptYshteOWxO42N9xirwXxfX1NhLQKsasY3dHCFCDaxiY3Gkcxe9iCB3Y6SipKsTkS5ev9oqjzpU/VB/8AMPGEujX+0M/+DT/2XGtxznfwdBNKDZ9OiP7z7L+V7+2OKPTiRcpRS5I5txckk5lzSNjaGqWGLw0Rba/875E463k+ZLUwRzJ2ZFDjyvzHsdvbCxRUtIuVCiapg3h0MelTtkXLdruc39sZn0OZzqhlpXI1QtqXe/VYkMB5Bwf6hiLU7Yqvw217X9HRsGDBjR4AwYMGADBgwYAMJHG7fF1tHQDdWf4icfYj7IPkSD8sOFZUMi3SNpD/ACqVHzYgYTOHcrrFzKarqqe3SqI00yK3RqDyO/gBuPPEZ6MHKs+Sy+Rm/dWj/ulP/kp/xjnXF1MuU5tT1UShIX2dVFgLdWUADbsMG9jjrOFf6ROHXrqIpEuqVXV03A8muT3aScGi4GLSdJPJ5PuM6sCLjcHcYSvoue8dZ/jJvnbFjhOaup6ZYamlLNGNKMkqHUo7IN2FiBtfyxT4EyysojOJ6e6zS9KCkqHSW7QIJG3Ll54hVBRjNVW26zHrC1xbwkapGemlemqbAiRGKhtO6LIB2gDyPMelwWXBjabTqjyiFwpPJPmjzSRlHFMIJ1/klRlLKfssp1K3JgduRtJxPatzWlo7ao4QaqccwbbRqfLf/XixxrIKOemrUIEhkWmkW4HSxyXCr5lXIYHuu3ccQ8H5VVxVtTUVcADVBWzLIrBFW/VO97dncc9OEly3PThy1m9UqL8DH+6tH/dKf/JT/jHOs3iGUZ5FKgCQTgAgCygNZJBblYNpb3x1nCh9JfC711MiwoGlRwVuwXYghwSe61vyGMtFwMT10m8nkN+DC7wnPVrCkVXAQ6DT0gkVgwHZJ3vqtz288MWKeeUbXQMGDBgZKFLmoeaSK1tIBU37Q3D227mFu/mPHEEGdEz9GVFjI8YIO/UUPci3Kxt5G3jikmbmGsMUiRrGx6OCVVtZ2AcxPvzINwRYMVI52xPT1DpTvIViaYs6JoQoGbUUQHrE7kAk38fDEOzhTbU9V3EBilMegE6owp1cwxVZCdual1279a+OL09aVnjjsLOrm99xo0934vljFhzCSoghljjiGpXeo1x6tLxgArbUOt0i237kxRlz+pFF8YUgP/SrUIejbZiLyRk672IIsRbkb3wqa4dcu3cYJs3KziIqoDMqo1+e13Xls4G4HIi/gcWPjj8R0Vhbo+kvfftabW8MZhrJI6yGOTotE6MQwiIYyRgHSTrI7BJHM9RhipWZvNHAKi8F2nSFWMRH8N5BHqJ6TzLc7cvXAllaUNijzYyTvGVsF1WO++kgGxHVPPcXuO8d+PVFXSPLIjKoCGxIYk7gMvd4H5Yr5HUGRncGJ4j2JI00ksGdZQesb7qCCPE4jr856GriQIvRyN0csltw7AmAe+gjflqTxwM25tJE+X5yZJ3iKgade9/5WCjY8+ZvblbfmMTRZqGqGhtyXUreJBtIOXdqXv8ArHwxmz5k0FekZSLopeqGCWZZHDMoJvYhhCe4b2x4yzMnnq6hFWJEiCtE3Rksek1hmJ1AdqI8rXB54GnDemxLX0/xpkp5UTShR9QNyDctGwBHO6fPGjBmJImJXaJivV3Jsob89+WMDh3PZapYnUwF3VHqEWMgqr6gp1a+YZeRHK+IYOJpVEhHQPIKowmFEId1DhGftmxCnVci1l5jnhUrwnVqgw5TmxmNioH8OKUWNxaTVZT9oaPmMecuzgyymNlVWUMSL3uAwVGXbdTvfvBUjzxRXNzDU1KN0awwQpOdMZDHV0l7nVbYReG9+7H2gnqGigmVIgJChaNUN0STc2a+7C4vsBzPduI4GzmFT0UUjgA6EZrE2vpBNr+2KZzdlpnmePsgsF3BI7r3G2/y3xBXZyVq44WQGGTVEzH/AMhGtE8LFFb3KjENXnrU9UIpVT4ZgiBwLdG76givvbQ2iwawsSAeYOBlQ6dexp0deX6UEANE2kkG6nqhwR/Vb2OKeVcQ9NHqZVU9XYyAdpVfkd/r+9r9+KFTnTU0f8VoY0M7Q9IIiERQCQXGo7ki1yQN8XMoAmVmZKeRQ2mN4lUqyBVseZsb3Fr7acDTgkqtHubJDP8AEJOEMUxBXSSGXSAFN/5gVBBHI2xDT5DKFgjldJUjLtIxurOxJ0ttsNmO3eT3WxhjIy+/7Nnk+1UV3WPsJGt6bY8yIabraa6gt9cP8VB+NNTEDzsnqMdLEY4j085DBl+RyQfEqhj6OVi8a3bqlgA9z4EjV6k4hl4clOV/B6o9XQiDXvawXTqtzvty+ePNFnlWyArDT1anlLT1AVT6q/L2ZsUMzzyYv0c0605PKnpAZ6hvVtNkHno/EMSwcSVa+ZG7nWTPUwIocRyoyOjrvpZdiRfxQsPfHzOslaWGKKHQojkhcar8omVgot46bYXBkZff9mzyfaqK7rnzsHa3yx5dTTb6a2gt9bX8VB+NdTFR52T1GLYiKbVOg05dl8qSuzGNY9NkjS/aLFpHJPeSRyG1j44zq/hd54JQ5jE7vrSQFrKQQYmt4rpHrp7r4+0eeVbICsEFUp5S09QAp/C429mbFDM89nLBJpkpieUFKDUVDe+myjz0H7wxLCrEadUaOZZDPUiQO8aFliMbpqJSSJi6uL7Wu3Ly774my/JJIKiaRej0PHFGiktcdFqC3Nu/X7W78YC5IX3/AGdUSfaqa7rHzsHa3ptjzJGabraK6gt9dX+Kh/GmpiB56V9Ri2LmOI6U88yNfKuHJ4IqeMNEOjCLI41anVCWCgchdj335nxxGOFpghKvEsoqjVI1mt1idcbd+kqbXHPwxLQ57VsgKxU9Wp5S084UH1V729mOKGZ55MW0TTrTk8oKUGoqG99NkHno/EMSwvFlqay8Pu1RO8pRo54UgYC4Nl13Phv0p27rd+Jcvy6ojijhLoVjCqHFwzqnZBFrAkAXIJ77DfZdGSF9/wBnTyfaqK7rHzsHa3ptjy6Gm30V1Bb64f4qD8aamIHnZPUYtiMvEbNet4Xklga5jWpMglWQF7KwYMjW8gALd4GL7ZS8ryioWJoZY0jZBqvtqvz7uv5EWGKNFntWyBlhp6tTylp6gKD6q/L2ZsUczz2fUEmmjpSeUNMDUVDeQ6tl9dB9RiWF4kjSpMgnhjiVZxJoeQv0gP8AERrhFa31gLdaxvp5b48R8GKWdtTQl21FIG0INgL2tux07mwxkLkpk3/Z1RL9qprrMfPSJGt6bemLNNlZQW+CrI9+SV119R/GH6DFsXn9HFkav7kUp7aPKe9pJpHJ9y/6Y+NwiI96WeenbuAkMiH1jkJW33dJ88b+DEuZzEiq4dkLEy5fTTsecsMphLebKR/ubFyg4dn06V6GgiPNKVQ0jfelZbD2W/2sNeDFvYMH9x6U9tHkPe0k0jk+5f8ATHw8JCPelnnp27h0hljPrHISLfdKnzxv4MS5gR6rh2TUTLl1NO55yQSmHV5spF/9TYuZdw5OF0qIMvjPaWmUPI3rKyhR7KT54bMGLewYI4IpT20eVu9pJpHJ/N/0x8bhFY96WeemYcgJDIh9Y5CVt6WPnjfwYlzAk1fDshYmXL6aoY85YZTAW82Uj/c2LeX8Oz2Kr0NBEeaUyhpG+9Ky2HspPnhrwYt7BgjgilPbR5T3tJNI5PuX/THk8IiPelnnp27gJDIh9Y5CVt93SfPDBgxLmBIquHZCxMuXU07HnJDKYS3mykf7mxay3h2cDSiwZfGe0tOA8resjKFH9JPnhtwYt7BgjgilP/cWSVu9pJpHJ/NrflbEsXCNOgsnSqOdlqJQPy142cGJc+YP/9k="/>
          <p:cNvSpPr>
            <a:spLocks noChangeAspect="1" noChangeArrowheads="1"/>
          </p:cNvSpPr>
          <p:nvPr/>
        </p:nvSpPr>
        <p:spPr bwMode="auto">
          <a:xfrm>
            <a:off x="87313" y="-411163"/>
            <a:ext cx="13335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75" name="AutoShape 14" descr="data:image/jpg;base64,/9j/4AAQSkZJRgABAQAAAQABAAD/2wCEAAkGBhQQEBUUEhMVFBUWGBgVFhgYFR8bHxwfGiIdGhQaHh0gHjIgIxsvGRQhKzsjIyktLCw4Fx4xNTAqNSkuLDUBCQoKDgwOGg8PGi0kHyUtLy0zKiwpLzU1KiwpLCwtLCkyNTUtNTUsLCksLioqNS0sNSkvNCksLDUpLC8sKSwsLP/AABEIAFoAjAMBIgACEQEDEQH/xAAbAAACAwEBAQAAAAAAAAAAAAAABgMEBQcCAf/EAEAQAAIBAgQCCAIHBQcFAAAAAAECAwQRAAUSIQYxEyIyQVFhcYEUoQdCYnKCkbEVFiNSkiZUdJOiwtEkM1Oywf/EABgBAQEBAQEAAAAAAAAAAAAAAAABAgME/8QAKBEAAgECBAUEAwAAAAAAAAAAAAECERIDITFBE1FhgfAiQnGhseHx/9oADAMBAAIRAxEAPwDuODBgwAYMGDABiCuhLxOoNiysoPgSCAfnjPzfiWOmnpoX7VQ5RTfs2GxPqxA/FjXwK4tJN7ix9H3EYrKNQ3VmgtDOnerp1SfQ6b/mO7DPjnXFXDy5fVSZnEJyCt5UgcKQwIu7AghoyBuD2SNXeSGfI+Llqn0inqouelpYSqtYA2DC47JBF7A9xOOko19S0Ib2DBiOeUqpIUsR9VbXPpc2xzBJgwtwccxvUmmWCo6ZRdkMYFhtuTqtbcb378MmBqUHHUMGMfMOJo4ayClbtzhyDflp7N/U3A+6cbGBHFqldwwYMGBAwYMGADBgwYAMGDGVxTnIo6OafvRDp82OyD+ojAsU5OiOacdU71jVdZGx00ckcEdvsbzN6iR1/pOOm8NZwKukinH11BYeDDZx/UDhc4YSlTK0p5aiG8kbGa8qX1S3L3359b5YyPogzTQ1RROwJRi6EG4Njpkse8XAO38xxlanuxFfhtL2v60/Z0xhfnjkNL8akMk1LUPFTRVE6SRJEJej0EhWRDv0Vjui9k7gW2HX8Jv0ZH+DVDwrKj9QcbUrWeWKThJ/BmcO/SPSxJ/1GZCoDAFddOUkXtatWnbTsO7bxIIx0GCdZFDowZWAZWBuCDuCCOYthQzjhB6eU1WXpEXJ1S0zqNEptYshteOWxO42N9xirwXxfX1NhLQKsasY3dHCFCDaxiY3Gkcxe9iCB3Y6SipKsTkS5ev9oqjzpU/VB/8AMPGEujX+0M/+DT/2XGtxznfwdBNKDZ9OiP7z7L+V7+2OKPTiRcpRS5I5txckk5lzSNjaGqWGLw0Rba/875E463k+ZLUwRzJ2ZFDjyvzHsdvbCxRUtIuVCiapg3h0MelTtkXLdruc39sZn0OZzqhlpXI1QtqXe/VYkMB5Bwf6hiLU7Yqvw217X9HRsGDBjR4AwYMGADBgwYAMJHG7fF1tHQDdWf4icfYj7IPkSD8sOFZUMi3SNpD/ACqVHzYgYTOHcrrFzKarqqe3SqI00yK3RqDyO/gBuPPEZ6MHKs+Sy+Rm/dWj/ulP/kp/xjnXF1MuU5tT1UShIX2dVFgLdWUADbsMG9jjrOFf6ROHXrqIpEuqVXV03A8muT3aScGi4GLSdJPJ5PuM6sCLjcHcYSvoue8dZ/jJvnbFjhOaup6ZYamlLNGNKMkqHUo7IN2FiBtfyxT4EyysojOJ6e6zS9KCkqHSW7QIJG3Ll54hVBRjNVW26zHrC1xbwkapGemlemqbAiRGKhtO6LIB2gDyPMelwWXBjabTqjyiFwpPJPmjzSRlHFMIJ1/klRlLKfssp1K3JgduRtJxPatzWlo7ao4QaqccwbbRqfLf/XixxrIKOemrUIEhkWmkW4HSxyXCr5lXIYHuu3ccQ8H5VVxVtTUVcADVBWzLIrBFW/VO97dncc9OEly3PThy1m9UqL8DH+6tH/dKf/JT/jHOs3iGUZ5FKgCQTgAgCygNZJBblYNpb3x1nCh9JfC711MiwoGlRwVuwXYghwSe61vyGMtFwMT10m8nkN+DC7wnPVrCkVXAQ6DT0gkVgwHZJ3vqtz288MWKeeUbXQMGDBgZKFLmoeaSK1tIBU37Q3D227mFu/mPHEEGdEz9GVFjI8YIO/UUPci3Kxt5G3jikmbmGsMUiRrGx6OCVVtZ2AcxPvzINwRYMVI52xPT1DpTvIViaYs6JoQoGbUUQHrE7kAk38fDEOzhTbU9V3EBilMegE6owp1cwxVZCdual1279a+OL09aVnjjsLOrm99xo0934vljFhzCSoghljjiGpXeo1x6tLxgArbUOt0i237kxRlz+pFF8YUgP/SrUIejbZiLyRk672IIsRbkb3wqa4dcu3cYJs3KziIqoDMqo1+e13Xls4G4HIi/gcWPjj8R0Vhbo+kvfftabW8MZhrJI6yGOTotE6MQwiIYyRgHSTrI7BJHM9RhipWZvNHAKi8F2nSFWMRH8N5BHqJ6TzLc7cvXAllaUNijzYyTvGVsF1WO++kgGxHVPPcXuO8d+PVFXSPLIjKoCGxIYk7gMvd4H5Yr5HUGRncGJ4j2JI00ksGdZQesb7qCCPE4jr856GriQIvRyN0csltw7AmAe+gjflqTxwM25tJE+X5yZJ3iKgade9/5WCjY8+ZvblbfmMTRZqGqGhtyXUreJBtIOXdqXv8ArHwxmz5k0FekZSLopeqGCWZZHDMoJvYhhCe4b2x4yzMnnq6hFWJEiCtE3Rksek1hmJ1AdqI8rXB54GnDemxLX0/xpkp5UTShR9QNyDctGwBHO6fPGjBmJImJXaJivV3Jsob89+WMDh3PZapYnUwF3VHqEWMgqr6gp1a+YZeRHK+IYOJpVEhHQPIKowmFEId1DhGftmxCnVci1l5jnhUrwnVqgw5TmxmNioH8OKUWNxaTVZT9oaPmMecuzgyymNlVWUMSL3uAwVGXbdTvfvBUjzxRXNzDU1KN0awwQpOdMZDHV0l7nVbYReG9+7H2gnqGigmVIgJChaNUN0STc2a+7C4vsBzPduI4GzmFT0UUjgA6EZrE2vpBNr+2KZzdlpnmePsgsF3BI7r3G2/y3xBXZyVq44WQGGTVEzH/AMhGtE8LFFb3KjENXnrU9UIpVT4ZgiBwLdG76givvbQ2iwawsSAeYOBlQ6dexp0deX6UEANE2kkG6nqhwR/Vb2OKeVcQ9NHqZVU9XYyAdpVfkd/r+9r9+KFTnTU0f8VoY0M7Q9IIiERQCQXGo7ki1yQN8XMoAmVmZKeRQ2mN4lUqyBVseZsb3Fr7acDTgkqtHubJDP8AEJOEMUxBXSSGXSAFN/5gVBBHI2xDT5DKFgjldJUjLtIxurOxJ0ttsNmO3eT3WxhjIy+/7Nnk+1UV3WPsJGt6bY8yIabraa6gt9cP8VB+NNTEDzsnqMdLEY4j085DBl+RyQfEqhj6OVi8a3bqlgA9z4EjV6k4hl4clOV/B6o9XQiDXvawXTqtzvty+ePNFnlWyArDT1anlLT1AVT6q/L2ZsUMzzyYv0c0605PKnpAZ6hvVtNkHno/EMSwcSVa+ZG7nWTPUwIocRyoyOjrvpZdiRfxQsPfHzOslaWGKKHQojkhcar8omVgot46bYXBkZff9mzyfaqK7rnzsHa3yx5dTTb6a2gt9bX8VB+NdTFR52T1GLYiKbVOg05dl8qSuzGNY9NkjS/aLFpHJPeSRyG1j44zq/hd54JQ5jE7vrSQFrKQQYmt4rpHrp7r4+0eeVbICsEFUp5S09QAp/C429mbFDM89nLBJpkpieUFKDUVDe+myjz0H7wxLCrEadUaOZZDPUiQO8aFliMbpqJSSJi6uL7Wu3Ly774my/JJIKiaRej0PHFGiktcdFqC3Nu/X7W78YC5IX3/AGdUSfaqa7rHzsHa3ptjzJGabraK6gt9dX+Kh/GmpiB56V9Ri2LmOI6U88yNfKuHJ4IqeMNEOjCLI41anVCWCgchdj335nxxGOFpghKvEsoqjVI1mt1idcbd+kqbXHPwxLQ57VsgKxU9Wp5S084UH1V729mOKGZ55MW0TTrTk8oKUGoqG99NkHno/EMSwvFlqay8Pu1RO8pRo54UgYC4Nl13Phv0p27rd+Jcvy6ojijhLoVjCqHFwzqnZBFrAkAXIJ77DfZdGSF9/wBnTyfaqK7rHzsHa3ptjy6Gm30V1Bb64f4qD8aamIHnZPUYtiMvEbNet4Xklga5jWpMglWQF7KwYMjW8gALd4GL7ZS8ryioWJoZY0jZBqvtqvz7uv5EWGKNFntWyBlhp6tTylp6gKD6q/L2ZsUczz2fUEmmjpSeUNMDUVDeQ6tl9dB9RiWF4kjSpMgnhjiVZxJoeQv0gP8AERrhFa31gLdaxvp5b48R8GKWdtTQl21FIG0INgL2tux07mwxkLkpk3/Z1RL9qprrMfPSJGt6bemLNNlZQW+CrI9+SV119R/GH6DFsXn9HFkav7kUp7aPKe9pJpHJ9y/6Y+NwiI96WeenbuAkMiH1jkJW33dJ88b+DEuZzEiq4dkLEy5fTTsecsMphLebKR/ubFyg4dn06V6GgiPNKVQ0jfelZbD2W/2sNeDFvYMH9x6U9tHkPe0k0jk+5f8ATHw8JCPelnnp27h0hljPrHISLfdKnzxv4MS5gR6rh2TUTLl1NO55yQSmHV5spF/9TYuZdw5OF0qIMvjPaWmUPI3rKyhR7KT54bMGLewYI4IpT20eVu9pJpHJ/N/0x8bhFY96WeemYcgJDIh9Y5CVt6WPnjfwYlzAk1fDshYmXL6aoY85YZTAW82Uj/c2LeX8Oz2Kr0NBEeaUyhpG+9Ky2HspPnhrwYt7BgjgilPbR5T3tJNI5PuX/THk8IiPelnnp27gJDIh9Y5CVt93SfPDBgxLmBIquHZCxMuXU07HnJDKYS3mykf7mxay3h2cDSiwZfGe0tOA8resjKFH9JPnhtwYt7BgjgilP/cWSVu9pJpHJ/NrflbEsXCNOgsnSqOdlqJQPy142cGJc+YP/9k="/>
          <p:cNvSpPr>
            <a:spLocks noChangeAspect="1" noChangeArrowheads="1"/>
          </p:cNvSpPr>
          <p:nvPr/>
        </p:nvSpPr>
        <p:spPr bwMode="auto">
          <a:xfrm>
            <a:off x="87313" y="-411163"/>
            <a:ext cx="13335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76" name="AutoShape 16" descr="data:image/jpg;base64,/9j/4AAQSkZJRgABAQAAAQABAAD/2wBDAAkGBwgHBgkIBwgKCgkLDRYPDQwMDRsUFRAWIB0iIiAdHx8kKDQsJCYxJx8fLT0tMTU3Ojo6Iys/RD84QzQ5Ojf/2wBDAQoKCg0MDRoPDxo3JR8lNzc3Nzc3Nzc3Nzc3Nzc3Nzc3Nzc3Nzc3Nzc3Nzc3Nzc3Nzc3Nzc3Nzc3Nzc3Nzc3Nzf/wAARCABAAGMDASIAAhEBAxEB/8QAGwAAAgIDAQAAAAAAAAAAAAAAAAUEBgECAwf/xAA/EAACAQMCAwUFBgMFCQAAAAABAgMEBREAEhMhMQZBUWFxFBUiMoEHI1JykaFCYpIWgpOxsiQmMzVDZHOi8P/EABgBAQADAQAAAAAAAAAAAAAAAAABAgME/8QAJhEAAgIABAUFAQAAAAAAAAAAAAECEQMSEyEiMUFRgWFxsdHhwf/aAAwDAQACEQMRAD8A9v8Apo0aNAY1nWrssaM7sFVRksTyA1Sew3aCqrr5dKS4719qC19Ern/oMAAB9Apx4k6iy8cNyi5LoTae9e6O1tXZ7oSsNawqaCcqSpyArxk9xDDI/N6atWl99tKXeheDjzU02DwqmncpJEfEEEcvEdDqm9me1U1OsdK9Bdatp1Eiyz1kTBxzyYy5ViOXy9xGPM6Vm5Fa2s9C0fprSOSOeMmNwQeR2t0/Tv1WbMKj+2l5ppK2rkpqaGB4YXmJVS4O716d+dUJjG032LTrOq727rKqCwyUttLe31p4EGw4YcizEeiq31xqV2Ru4vnZ2irycySRgSjwccm/cfvpZOm8mccaNGjQoanro0Hro0Bto0aDy0BWftArRT2L2MSMj3GVaXcqliqN/wARgACThA3TVY7WXe3UV4sV8tjSgUL+zzoaaRBwDy6soHIZ/UasNLUxXrt9MY5UkgstNsG1gfvpT8R+irj1J067SWtb1Y623Pj7+IhSe5uqn6EDVeZ1QlHDcVJe/n8GKMHVWUgqRkEd41TOzdkt/aL7PrfRXSASx7H2t0aNg7AMp7j/APHW/wBm1+jr+zaU1VMq1luzDOjsMhV+Unyxy9Qdd/synjm7GUOx1Yq0qnac4+8Y/wCRGpT3tFJYbhGUX0a/oot4vHZG4i3xWuyJbZF3e3B/ZeMRk/FgFQ+O7ABwSDjkHlqH+/N+YYINJSHP+Jp9W0lPX0ktJWwpPTyrtkjkGVYeeqlQLTdkLnWrcKhuAaFTSyyEfFDCT8BP413gfzDaeoOryebczg9mu/2jasvNH/bhjVySCG103DTZA8g40uC3yqcEIFHP8R0v7A18FF2ovVkgdvZJ3NZR7o2TkcbgAwB7x/SdP+wMLjs9HXTENUXKR62Yg97nIH0XaPppP9pKtaq2z9qYB8VDOIp8dWibu/1D+9rP1OmOVyeF48r9+S96NcaSqgraaOppJUlhkUMjocgg67ascfIweujWD10aAhm5QimqZ1DMKdtrDkCenMeXPXKru9NFQLUTRO0MhdCu0HmueRHfkjA7skeOlktZUU9U9JUOFhqKpUpZljXucBoW5YzjJU45jI6jn2NbPU3aSiRxFBMmKWTg/KUYCQAkYOVPLr8p1Fm2QYUsVFFURCnooYneEyB0jUEDI5cvXQl1ieilqhG4WLAZCRuBOOXXzHqCCOukdPWXE0FBWNWZ9oqo4CBGgIHFZWA+HoRt+o1NoJqiWuktksx4lNOzSkRph4CMx8sYHzAesbaWHDuSjT2sXD2U26n4jIW3cBcEeGcftrFPUUdNSzVcVvWDZJwjsRAWO/afl89Q+zFbU1sdNPWSNvkg/jVBxjkHcu0ZAHQjz6eJ7zkNbXQMdsEkDy0jcLHxRkh+ZGGzlWHlnQOLuhubhCFpC2R7VjZnHLIyM8/QepGld1pYblcoKieJ8WpnkZH2skoaMjGPHmCCdRKG41c9XaqWV03RzPTVhWNRvdUdlxy+HkivgfjGuK3Ou9z1lVJUNHKlPUlC8cZEzIX2kYH8ITBz1z06aJjSaH61dJRLTxxU/CSYKwWNAAu5lUch5sOmt5J6aqq3oJ6cSFfixKqlSMA5GeuM48uXiNIpbjWinqGWbYYaulhRWRDIgdkD5wMYIcYxz/y1OoZ6isM9T7SsHDuDQGIouCitswTjO5gAc+Y7tLDhSsnF6a2zQU1PSKhqGOBCgUcsZJx666RV8cla9KquHXdzI5Hbtz/rX156Upc5qmS5RbzCwgM9FLwsEJzU43DDcwG9HA1xa51uZ4yUjuFOiRzU+VVZGMgAdGYfxrnbk4B5HmDpZGm3zJQ7T0ZUMYZxkA9U7/VtGq7W30U9VJFPVGlkU84Ki3K7oO4EplTyxgg9MaNLNtC+nz9E5L4qBuHHZViZ+IwVpShbOdxkEe3Oe/GptHdLZwYWqbdHBHESYZqeMTwAnrsdAdv1CnU73Ip+JrndDJ+P2sj/ANR8P7aW1VgrI6hp6doql26yiZqOc/meIbX9Co9dacLOW2Zq7pbY6aNaW2wmmR9yS1ailp1byLjJP5VPrrgO0bq7ySe6PjXaxeWWIMBnA4jR4PU/rqRRWCqM/tE8sdJJjHEjkNTOR4caUfCPJVHrph7kC84rpc0f8RqS4/pYFf204ULZEpLnaKZVeW3mgcptX/ZcqynnhXjBUg+AP01Gr7nb0jiSO10qQKCsL3ACnQg9RGhUuevcoB8davYa6mdvZY4ZAxyXpayShLHxZEDIT/MMHy1JoOz06M0stQtIzj4xSEvK/wCeeQF2+gXSoi2QI7zEskZkprO5Q5jG9oHBwB8HEQAnAA6jTBaywouyotpppCpUwS287sE8wNqkMD/KSDqVJYvu2WG516lhgiWYTq3kVkBGPTGlXuO4QfdQQQmL/trnPSR/4QDBP7p04WMz7mK66Ugcxi2UEGQuBXkLK4X5SIlVnwO7dtI8NEN6ikqsy0VuqpnG0rBJsncYxyjlVd3LwbpqfQ9nnhiKyVrU6scmG3qIVJ8S3N2PmW5+Gt6rs/xYGijr53Q9Ya3FTE3qH+L9GGnCLZye4WB1WN6JmdUMa05tzl1X8O3ZyH7ah1d8R3MRo7dCVAUxVMnFlUDmA0catt58xltY9x3LHA4CcLp/zip4WP8Ax4zj+Xdjz0ypbAYoFikuE6IvSGixTRL+VU5/qx0qKFsWxXuJIwuyxrjuNQ6H+kxZGjTj3OV5JdLmFHQe0A/uQTo0uItn/9k="/>
          <p:cNvSpPr>
            <a:spLocks noChangeAspect="1" noChangeArrowheads="1"/>
          </p:cNvSpPr>
          <p:nvPr/>
        </p:nvSpPr>
        <p:spPr bwMode="auto">
          <a:xfrm>
            <a:off x="87313" y="-288925"/>
            <a:ext cx="942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Title 1"/>
          <p:cNvSpPr>
            <a:spLocks noGrp="1"/>
          </p:cNvSpPr>
          <p:nvPr>
            <p:ph type="title"/>
          </p:nvPr>
        </p:nvSpPr>
        <p:spPr/>
        <p:txBody>
          <a:bodyPr/>
          <a:lstStyle/>
          <a:p>
            <a:r>
              <a:rPr lang="en-US" b="1" dirty="0" smtClean="0">
                <a:solidFill>
                  <a:schemeClr val="bg1"/>
                </a:solidFill>
              </a:rPr>
              <a:t>Meta data</a:t>
            </a:r>
            <a:endParaRPr lang="en-US" b="1" dirty="0">
              <a:solidFill>
                <a:schemeClr val="bg1"/>
              </a:solidFill>
            </a:endParaRPr>
          </a:p>
        </p:txBody>
      </p:sp>
    </p:spTree>
    <p:extLst>
      <p:ext uri="{BB962C8B-B14F-4D97-AF65-F5344CB8AC3E}">
        <p14:creationId xmlns:p14="http://schemas.microsoft.com/office/powerpoint/2010/main" val="1449082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2" name="Picture 2" descr="F:\101NIKON\DSCN0612.JPG"/>
          <p:cNvPicPr>
            <a:picLocks noChangeAspect="1" noChangeArrowheads="1"/>
          </p:cNvPicPr>
          <p:nvPr/>
        </p:nvPicPr>
        <p:blipFill>
          <a:blip r:embed="rId2">
            <a:lum contrast="-18000"/>
            <a:extLst>
              <a:ext uri="{28A0092B-C50C-407E-A947-70E740481C1C}">
                <a14:useLocalDpi xmlns:a14="http://schemas.microsoft.com/office/drawing/2010/main" val="0"/>
              </a:ext>
            </a:extLst>
          </a:blip>
          <a:srcRect r="10834" b="13333"/>
          <a:stretch>
            <a:fillRect/>
          </a:stretch>
        </p:blipFill>
        <p:spPr bwMode="auto">
          <a:xfrm>
            <a:off x="0" y="0"/>
            <a:ext cx="9407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solidFill>
                  <a:schemeClr val="bg1"/>
                </a:solidFill>
              </a:rPr>
              <a:t>Meta data</a:t>
            </a:r>
            <a:endParaRPr lang="en-US" b="1" dirty="0">
              <a:solidFill>
                <a:schemeClr val="bg1"/>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14</a:t>
            </a:fld>
            <a:endParaRPr lang="en-US" dirty="0">
              <a:solidFill>
                <a:prstClr val="white">
                  <a:tint val="75000"/>
                </a:prstClr>
              </a:solidFill>
            </a:endParaRPr>
          </a:p>
        </p:txBody>
      </p:sp>
      <p:sp>
        <p:nvSpPr>
          <p:cNvPr id="11" name="Title 1"/>
          <p:cNvSpPr txBox="1">
            <a:spLocks/>
          </p:cNvSpPr>
          <p:nvPr/>
        </p:nvSpPr>
        <p:spPr bwMode="auto">
          <a:xfrm>
            <a:off x="533400" y="2438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200" b="1" u="sng" dirty="0" smtClean="0"/>
              <a:t>Table:“</a:t>
            </a:r>
            <a:r>
              <a:rPr lang="en-US" sz="3200" b="1" u="sng" dirty="0" err="1" smtClean="0"/>
              <a:t>ref_Meta</a:t>
            </a:r>
            <a:r>
              <a:rPr lang="en-US" sz="3200" b="1" u="sng" dirty="0" smtClean="0"/>
              <a:t> data”</a:t>
            </a:r>
          </a:p>
          <a:p>
            <a:pPr marL="457200" indent="-457200" algn="l">
              <a:buFont typeface="Arial" panose="020B0604020202020204" pitchFamily="34" charset="0"/>
              <a:buChar char="•"/>
            </a:pPr>
            <a:r>
              <a:rPr lang="en-US" sz="3200" b="1" dirty="0" smtClean="0"/>
              <a:t>Spawning ground surveys:  protocol</a:t>
            </a:r>
          </a:p>
          <a:p>
            <a:pPr marL="457200" indent="-457200" algn="l">
              <a:buFont typeface="Arial" panose="020B0604020202020204" pitchFamily="34" charset="0"/>
              <a:buChar char="•"/>
            </a:pPr>
            <a:r>
              <a:rPr lang="en-US" sz="3200" b="1" dirty="0" smtClean="0"/>
              <a:t>Thermal mark ID</a:t>
            </a:r>
          </a:p>
          <a:p>
            <a:pPr marL="457200" indent="-457200" algn="l">
              <a:buFont typeface="Arial" panose="020B0604020202020204" pitchFamily="34" charset="0"/>
              <a:buChar char="•"/>
            </a:pPr>
            <a:r>
              <a:rPr lang="en-US" sz="3200" b="1" dirty="0" smtClean="0"/>
              <a:t>Methods for scale analyses</a:t>
            </a:r>
          </a:p>
          <a:p>
            <a:pPr marL="457200" indent="-457200" algn="l">
              <a:buFont typeface="Arial" panose="020B0604020202020204" pitchFamily="34" charset="0"/>
              <a:buChar char="•"/>
            </a:pPr>
            <a:r>
              <a:rPr lang="en-US" sz="3200" b="1" dirty="0" smtClean="0"/>
              <a:t>“cover letter”</a:t>
            </a:r>
          </a:p>
          <a:p>
            <a:pPr algn="l"/>
            <a:endParaRPr lang="en-US" sz="2800" dirty="0"/>
          </a:p>
        </p:txBody>
      </p:sp>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4" descr="\\roadkill.fwl.oregonstate.edu\users\clemensb\BJC\Presentations\2010 Willamette ACOE\DSCN0493.jpg"/>
          <p:cNvPicPr>
            <a:picLocks noChangeAspect="1" noChangeArrowheads="1"/>
          </p:cNvPicPr>
          <p:nvPr/>
        </p:nvPicPr>
        <p:blipFill>
          <a:blip r:embed="rId2">
            <a:extLst>
              <a:ext uri="{28A0092B-C50C-407E-A947-70E740481C1C}">
                <a14:useLocalDpi xmlns:a14="http://schemas.microsoft.com/office/drawing/2010/main" val="0"/>
              </a:ext>
            </a:extLst>
          </a:blip>
          <a:srcRect r="5333" b="14667"/>
          <a:stretch>
            <a:fillRect/>
          </a:stretch>
        </p:blipFill>
        <p:spPr bwMode="auto">
          <a:xfrm>
            <a:off x="0" y="0"/>
            <a:ext cx="9238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15</a:t>
            </a:fld>
            <a:endParaRPr lang="en-US" dirty="0">
              <a:solidFill>
                <a:prstClr val="white">
                  <a:tint val="75000"/>
                </a:prstClr>
              </a:solidFill>
            </a:endParaRPr>
          </a:p>
        </p:txBody>
      </p:sp>
      <p:sp>
        <p:nvSpPr>
          <p:cNvPr id="6" name="Content Placeholder 5"/>
          <p:cNvSpPr>
            <a:spLocks noGrp="1"/>
          </p:cNvSpPr>
          <p:nvPr>
            <p:ph idx="1"/>
          </p:nvPr>
        </p:nvSpPr>
        <p:spPr/>
        <p:txBody>
          <a:bodyPr/>
          <a:lstStyle/>
          <a:p>
            <a:endParaRPr lang="en-US"/>
          </a:p>
        </p:txBody>
      </p:sp>
      <p:sp>
        <p:nvSpPr>
          <p:cNvPr id="8" name="Title 1"/>
          <p:cNvSpPr>
            <a:spLocks noGrp="1"/>
          </p:cNvSpPr>
          <p:nvPr>
            <p:ph type="title"/>
          </p:nvPr>
        </p:nvSpPr>
        <p:spPr/>
        <p:txBody>
          <a:bodyPr/>
          <a:lstStyle/>
          <a:p>
            <a:r>
              <a:rPr lang="en-US" b="1" dirty="0" smtClean="0">
                <a:solidFill>
                  <a:schemeClr val="bg1"/>
                </a:solidFill>
              </a:rPr>
              <a:t>Benefits</a:t>
            </a:r>
            <a:r>
              <a:rPr lang="en-US" b="1" dirty="0" smtClean="0">
                <a:solidFill>
                  <a:srgbClr val="FFFF00"/>
                </a:solidFill>
              </a:rPr>
              <a:t>	</a:t>
            </a:r>
            <a:endParaRPr lang="en-US" b="1" dirty="0">
              <a:solidFill>
                <a:srgbClr val="FFFF00"/>
              </a:solidFill>
            </a:endParaRPr>
          </a:p>
        </p:txBody>
      </p:sp>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adkill.fwl.oregonstate.edu\users\clemensb\BJC\Presentations\2010 Willamette ACOE\DSCN0493.jpg"/>
          <p:cNvPicPr>
            <a:picLocks noChangeAspect="1" noChangeArrowheads="1"/>
          </p:cNvPicPr>
          <p:nvPr/>
        </p:nvPicPr>
        <p:blipFill>
          <a:blip r:embed="rId2">
            <a:extLst>
              <a:ext uri="{28A0092B-C50C-407E-A947-70E740481C1C}">
                <a14:useLocalDpi xmlns:a14="http://schemas.microsoft.com/office/drawing/2010/main" val="0"/>
              </a:ext>
            </a:extLst>
          </a:blip>
          <a:srcRect r="5333" b="14667"/>
          <a:stretch>
            <a:fillRect/>
          </a:stretch>
        </p:blipFill>
        <p:spPr bwMode="auto">
          <a:xfrm>
            <a:off x="0" y="0"/>
            <a:ext cx="9238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solidFill>
                  <a:schemeClr val="bg1"/>
                </a:solidFill>
              </a:rPr>
              <a:t>Benefits</a:t>
            </a:r>
            <a:r>
              <a:rPr lang="en-US" b="1" dirty="0" smtClean="0">
                <a:solidFill>
                  <a:srgbClr val="FFFF00"/>
                </a:solidFill>
              </a:rPr>
              <a:t>	</a:t>
            </a:r>
            <a:endParaRPr lang="en-US" b="1" dirty="0">
              <a:solidFill>
                <a:srgbClr val="FFFF00"/>
              </a:solidFill>
            </a:endParaRPr>
          </a:p>
        </p:txBody>
      </p:sp>
      <p:sp>
        <p:nvSpPr>
          <p:cNvPr id="3" name="Content Placeholder 2"/>
          <p:cNvSpPr>
            <a:spLocks noGrp="1"/>
          </p:cNvSpPr>
          <p:nvPr>
            <p:ph idx="1"/>
          </p:nvPr>
        </p:nvSpPr>
        <p:spPr>
          <a:xfrm>
            <a:off x="228600" y="1600200"/>
            <a:ext cx="8915400" cy="4525963"/>
          </a:xfrm>
          <a:solidFill>
            <a:schemeClr val="bg1">
              <a:alpha val="68000"/>
            </a:schemeClr>
          </a:solidFill>
        </p:spPr>
        <p:txBody>
          <a:bodyPr/>
          <a:lstStyle/>
          <a:p>
            <a:r>
              <a:rPr lang="en-US" b="1" dirty="0" smtClean="0"/>
              <a:t>Version control</a:t>
            </a:r>
          </a:p>
          <a:p>
            <a:r>
              <a:rPr lang="en-US" b="1" dirty="0" smtClean="0"/>
              <a:t>Data quality </a:t>
            </a:r>
            <a:r>
              <a:rPr lang="en-US" b="1" dirty="0" smtClean="0"/>
              <a:t>control, </a:t>
            </a:r>
            <a:r>
              <a:rPr lang="en-US" b="1" dirty="0" smtClean="0"/>
              <a:t>standardization</a:t>
            </a:r>
          </a:p>
          <a:p>
            <a:r>
              <a:rPr lang="en-US" b="1" dirty="0" smtClean="0"/>
              <a:t>Accessibility; </a:t>
            </a:r>
            <a:r>
              <a:rPr lang="en-US" b="1" dirty="0" err="1" smtClean="0"/>
              <a:t>queriability</a:t>
            </a:r>
            <a:endParaRPr lang="en-US" b="1" dirty="0" smtClean="0"/>
          </a:p>
          <a:p>
            <a:r>
              <a:rPr lang="en-US" sz="2800" b="1" dirty="0" smtClean="0"/>
              <a:t>Quick data extraction </a:t>
            </a:r>
            <a:r>
              <a:rPr lang="en-US" sz="2800" b="1" dirty="0" smtClean="0">
                <a:sym typeface="Wingdings" panose="05000000000000000000" pitchFamily="2" charset="2"/>
              </a:rPr>
              <a:t> fast analyses</a:t>
            </a:r>
          </a:p>
          <a:p>
            <a:pPr marL="0" indent="0">
              <a:buNone/>
            </a:pPr>
            <a:r>
              <a:rPr lang="en-US" sz="2800" b="1" dirty="0" smtClean="0">
                <a:sym typeface="Wingdings" panose="05000000000000000000" pitchFamily="2" charset="2"/>
              </a:rPr>
              <a:t> quickly inform </a:t>
            </a:r>
            <a:r>
              <a:rPr lang="en-US" sz="2800" b="1" dirty="0" err="1" smtClean="0">
                <a:sym typeface="Wingdings" panose="05000000000000000000" pitchFamily="2" charset="2"/>
              </a:rPr>
              <a:t>mgmt</a:t>
            </a:r>
            <a:endParaRPr lang="en-US" sz="2800" b="1" dirty="0" smtClean="0">
              <a:sym typeface="Wingdings" panose="05000000000000000000" pitchFamily="2" charset="2"/>
            </a:endParaRPr>
          </a:p>
          <a:p>
            <a:endParaRPr lang="en-US" b="1" dirty="0"/>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16</a:t>
            </a:fld>
            <a:endParaRPr lang="en-US" dirty="0">
              <a:solidFill>
                <a:prstClr val="white">
                  <a:tint val="75000"/>
                </a:prstClr>
              </a:solidFill>
            </a:endParaRPr>
          </a:p>
        </p:txBody>
      </p:sp>
    </p:spTree>
    <p:extLst>
      <p:ext uri="{BB962C8B-B14F-4D97-AF65-F5344CB8AC3E}">
        <p14:creationId xmlns:p14="http://schemas.microsoft.com/office/powerpoint/2010/main" val="250122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fw_2.jpg"/>
          <p:cNvPicPr>
            <a:picLocks noChangeAspect="1"/>
          </p:cNvPicPr>
          <p:nvPr/>
        </p:nvPicPr>
        <p:blipFill>
          <a:blip r:embed="rId2" cstate="print">
            <a:lum bright="-10000"/>
            <a:extLst>
              <a:ext uri="{28A0092B-C50C-407E-A947-70E740481C1C}">
                <a14:useLocalDpi xmlns:a14="http://schemas.microsoft.com/office/drawing/2010/main" val="0"/>
              </a:ext>
            </a:extLst>
          </a:blip>
          <a:srcRect/>
          <a:stretch>
            <a:fillRect/>
          </a:stretch>
        </p:blipFill>
        <p:spPr bwMode="auto">
          <a:xfrm>
            <a:off x="-203200" y="0"/>
            <a:ext cx="94996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85800" y="304800"/>
            <a:ext cx="7772400" cy="1143000"/>
          </a:xfrm>
          <a:solidFill>
            <a:schemeClr val="bg1">
              <a:lumMod val="75000"/>
              <a:alpha val="45000"/>
            </a:schemeClr>
          </a:solidFill>
        </p:spPr>
        <p:txBody>
          <a:bodyPr/>
          <a:lstStyle/>
          <a:p>
            <a:pPr>
              <a:defRPr/>
            </a:pPr>
            <a:r>
              <a:rPr lang="en-US" b="1" dirty="0" smtClean="0">
                <a:latin typeface="Albertus Extra Bold" pitchFamily="34" charset="0"/>
                <a:cs typeface="Arial" pitchFamily="34" charset="0"/>
              </a:rPr>
              <a:t>Data flow</a:t>
            </a:r>
            <a:endParaRPr lang="en-US" b="1" dirty="0">
              <a:latin typeface="Albertus Extra Bold" pitchFamily="34" charset="0"/>
              <a:cs typeface="Arial" pitchFamily="34" charset="0"/>
            </a:endParaRPr>
          </a:p>
        </p:txBody>
      </p:sp>
    </p:spTree>
    <p:extLst>
      <p:ext uri="{BB962C8B-B14F-4D97-AF65-F5344CB8AC3E}">
        <p14:creationId xmlns:p14="http://schemas.microsoft.com/office/powerpoint/2010/main" val="659451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18</a:t>
            </a:fld>
            <a:endParaRPr lang="en-US" dirty="0">
              <a:solidFill>
                <a:prstClr val="white">
                  <a:tint val="75000"/>
                </a:prstClr>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p:spPr>
      </p:pic>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19</a:t>
            </a:fld>
            <a:endParaRPr lang="en-US" dirty="0">
              <a:solidFill>
                <a:prstClr val="white">
                  <a:tint val="75000"/>
                </a:prstClr>
              </a:solidFill>
            </a:endParaRPr>
          </a:p>
        </p:txBody>
      </p:sp>
      <p:pic>
        <p:nvPicPr>
          <p:cNvPr id="5" name="Picture 2" descr="C:\Users\Tiia\Desktop\P9080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smtClean="0">
                <a:solidFill>
                  <a:schemeClr val="bg1"/>
                </a:solidFill>
              </a:rPr>
              <a:t>Outputs</a:t>
            </a:r>
            <a:endParaRPr lang="en-US" b="1" dirty="0">
              <a:solidFill>
                <a:schemeClr val="bg1"/>
              </a:solidFill>
            </a:endParaRPr>
          </a:p>
        </p:txBody>
      </p:sp>
    </p:spTree>
    <p:extLst>
      <p:ext uri="{BB962C8B-B14F-4D97-AF65-F5344CB8AC3E}">
        <p14:creationId xmlns:p14="http://schemas.microsoft.com/office/powerpoint/2010/main" val="3458343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Acknowledgments</a:t>
            </a:r>
            <a:endParaRPr lang="en-US" b="1" dirty="0">
              <a:solidFill>
                <a:srgbClr val="FFFF00"/>
              </a:solidFill>
            </a:endParaRPr>
          </a:p>
        </p:txBody>
      </p:sp>
      <p:sp>
        <p:nvSpPr>
          <p:cNvPr id="3" name="Content Placeholder 2"/>
          <p:cNvSpPr>
            <a:spLocks noGrp="1"/>
          </p:cNvSpPr>
          <p:nvPr>
            <p:ph idx="1"/>
          </p:nvPr>
        </p:nvSpPr>
        <p:spPr>
          <a:xfrm>
            <a:off x="457200" y="1600200"/>
            <a:ext cx="8382000" cy="4525963"/>
          </a:xfrm>
        </p:spPr>
        <p:txBody>
          <a:bodyPr>
            <a:normAutofit/>
          </a:bodyPr>
          <a:lstStyle/>
          <a:p>
            <a:r>
              <a:rPr lang="en-US" b="1" dirty="0" smtClean="0">
                <a:solidFill>
                  <a:schemeClr val="bg1"/>
                </a:solidFill>
              </a:rPr>
              <a:t>U.S. Army Corps of Engineers</a:t>
            </a:r>
          </a:p>
          <a:p>
            <a:endParaRPr lang="en-US" b="1" dirty="0" smtClean="0">
              <a:solidFill>
                <a:schemeClr val="bg1"/>
              </a:solidFill>
            </a:endParaRPr>
          </a:p>
          <a:p>
            <a:r>
              <a:rPr lang="en-US" b="1" dirty="0" smtClean="0">
                <a:solidFill>
                  <a:schemeClr val="bg1"/>
                </a:solidFill>
              </a:rPr>
              <a:t>David Griffith </a:t>
            </a:r>
          </a:p>
          <a:p>
            <a:endParaRPr lang="en-US" b="1" dirty="0" smtClean="0">
              <a:solidFill>
                <a:schemeClr val="bg1"/>
              </a:solidFill>
            </a:endParaRPr>
          </a:p>
          <a:p>
            <a:r>
              <a:rPr lang="en-US" sz="2800" b="1" dirty="0" smtClean="0">
                <a:solidFill>
                  <a:schemeClr val="bg1"/>
                </a:solidFill>
              </a:rPr>
              <a:t>Dozens of field </a:t>
            </a:r>
            <a:r>
              <a:rPr lang="en-US" sz="2800" b="1" dirty="0" smtClean="0">
                <a:solidFill>
                  <a:schemeClr val="bg1"/>
                </a:solidFill>
              </a:rPr>
              <a:t>staff</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3665075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2" descr="C:\Users\Tiia\Desktop\P9080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solidFill>
                  <a:schemeClr val="bg1"/>
                </a:solidFill>
              </a:rPr>
              <a:t>Outputs</a:t>
            </a:r>
            <a:endParaRPr lang="en-US" b="1" dirty="0">
              <a:solidFill>
                <a:schemeClr val="bg1"/>
              </a:solidFill>
            </a:endParaRPr>
          </a:p>
        </p:txBody>
      </p:sp>
      <p:sp>
        <p:nvSpPr>
          <p:cNvPr id="3" name="Content Placeholder 2"/>
          <p:cNvSpPr>
            <a:spLocks noGrp="1"/>
          </p:cNvSpPr>
          <p:nvPr>
            <p:ph idx="1"/>
          </p:nvPr>
        </p:nvSpPr>
        <p:spPr>
          <a:xfrm>
            <a:off x="457200" y="1447800"/>
            <a:ext cx="8382000" cy="4953000"/>
          </a:xfrm>
          <a:solidFill>
            <a:schemeClr val="bg1">
              <a:alpha val="59000"/>
            </a:schemeClr>
          </a:solidFill>
        </p:spPr>
        <p:txBody>
          <a:bodyPr/>
          <a:lstStyle/>
          <a:p>
            <a:r>
              <a:rPr lang="en-US" b="1" dirty="0" smtClean="0"/>
              <a:t>Life history modeling</a:t>
            </a:r>
          </a:p>
          <a:p>
            <a:r>
              <a:rPr lang="en-US" b="1" dirty="0" smtClean="0"/>
              <a:t>SLAM modeling; SARs</a:t>
            </a:r>
          </a:p>
          <a:p>
            <a:r>
              <a:rPr lang="en-US" sz="2400" b="1" dirty="0" smtClean="0"/>
              <a:t>Recent </a:t>
            </a:r>
            <a:r>
              <a:rPr lang="en-US" sz="2400" b="1" dirty="0"/>
              <a:t>review of VSP modeling in </a:t>
            </a:r>
            <a:r>
              <a:rPr lang="en-US" sz="2400" b="1" dirty="0" smtClean="0"/>
              <a:t>Willamette </a:t>
            </a:r>
            <a:r>
              <a:rPr lang="en-US" sz="2400" b="1" dirty="0"/>
              <a:t>(ISAB 2014</a:t>
            </a:r>
            <a:r>
              <a:rPr lang="en-US" sz="2400" b="1" dirty="0" smtClean="0"/>
              <a:t>):  </a:t>
            </a:r>
            <a:r>
              <a:rPr lang="en-US" sz="2400" b="1" i="1" dirty="0" smtClean="0"/>
              <a:t>“In </a:t>
            </a:r>
            <a:r>
              <a:rPr lang="en-US" sz="2400" b="1" i="1" dirty="0"/>
              <a:t>short, the modeling effort is far ahead of the empirical data needed to fit and verify the models.  Consequently, model outputs (e.g., </a:t>
            </a:r>
            <a:r>
              <a:rPr lang="en-US" sz="2400" b="1" i="1" dirty="0" err="1"/>
              <a:t>spawner</a:t>
            </a:r>
            <a:r>
              <a:rPr lang="en-US" sz="2400" b="1" i="1" dirty="0"/>
              <a:t> abundances and VSP scores) are likely unreliable, and the absolute values should be interpreted cautiously”.</a:t>
            </a:r>
            <a:endParaRPr lang="en-US" sz="2400" b="1" dirty="0"/>
          </a:p>
          <a:p>
            <a:endParaRPr lang="en-US" sz="2000" b="1" dirty="0" smtClean="0"/>
          </a:p>
          <a:p>
            <a:r>
              <a:rPr lang="en-US" b="1" dirty="0" smtClean="0"/>
              <a:t>OWCS + </a:t>
            </a:r>
            <a:r>
              <a:rPr lang="en-US" b="1" dirty="0" smtClean="0"/>
              <a:t>environ. </a:t>
            </a:r>
            <a:r>
              <a:rPr lang="en-US" b="1" dirty="0" smtClean="0"/>
              <a:t>variables (ODEQ’s Heat Source </a:t>
            </a:r>
            <a:r>
              <a:rPr lang="en-US" b="1" dirty="0" smtClean="0"/>
              <a:t>model) </a:t>
            </a:r>
            <a:r>
              <a:rPr lang="en-US" b="1" dirty="0" smtClean="0"/>
              <a:t>= Systems biology</a:t>
            </a:r>
            <a:endParaRPr lang="en-US" b="1" dirty="0"/>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20</a:t>
            </a:fld>
            <a:endParaRPr lang="en-US" dirty="0">
              <a:solidFill>
                <a:prstClr val="white">
                  <a:tint val="75000"/>
                </a:prstClr>
              </a:solidFill>
            </a:endParaRPr>
          </a:p>
        </p:txBody>
      </p:sp>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fw_2.jpg"/>
          <p:cNvPicPr>
            <a:picLocks noChangeAspect="1"/>
          </p:cNvPicPr>
          <p:nvPr/>
        </p:nvPicPr>
        <p:blipFill>
          <a:blip r:embed="rId2" cstate="print">
            <a:lum bright="-10000"/>
            <a:extLst>
              <a:ext uri="{28A0092B-C50C-407E-A947-70E740481C1C}">
                <a14:useLocalDpi xmlns:a14="http://schemas.microsoft.com/office/drawing/2010/main" val="0"/>
              </a:ext>
            </a:extLst>
          </a:blip>
          <a:srcRect/>
          <a:stretch>
            <a:fillRect/>
          </a:stretch>
        </p:blipFill>
        <p:spPr bwMode="auto">
          <a:xfrm>
            <a:off x="-203200" y="0"/>
            <a:ext cx="94996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85800" y="304800"/>
            <a:ext cx="7772400" cy="1143000"/>
          </a:xfrm>
          <a:solidFill>
            <a:schemeClr val="bg1">
              <a:lumMod val="75000"/>
              <a:alpha val="45000"/>
            </a:schemeClr>
          </a:solidFill>
        </p:spPr>
        <p:txBody>
          <a:bodyPr/>
          <a:lstStyle/>
          <a:p>
            <a:pPr>
              <a:defRPr/>
            </a:pPr>
            <a:r>
              <a:rPr lang="en-US" b="1" dirty="0" smtClean="0">
                <a:latin typeface="Albertus Extra Bold" pitchFamily="34" charset="0"/>
                <a:cs typeface="Arial" pitchFamily="34" charset="0"/>
              </a:rPr>
              <a:t>Database</a:t>
            </a:r>
            <a:endParaRPr lang="en-US" b="1" dirty="0">
              <a:latin typeface="Albertus Extra Bold" pitchFamily="34" charset="0"/>
              <a:cs typeface="Arial" pitchFamily="34" charset="0"/>
            </a:endParaRPr>
          </a:p>
        </p:txBody>
      </p:sp>
    </p:spTree>
    <p:extLst>
      <p:ext uri="{BB962C8B-B14F-4D97-AF65-F5344CB8AC3E}">
        <p14:creationId xmlns:p14="http://schemas.microsoft.com/office/powerpoint/2010/main" val="1039172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22</a:t>
            </a:fld>
            <a:endParaRPr lang="en-US" dirty="0">
              <a:solidFill>
                <a:prstClr val="white">
                  <a:tint val="75000"/>
                </a:prstClr>
              </a:solidFill>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437" t="14852" r="30348" b="8861"/>
          <a:stretch/>
        </p:blipFill>
        <p:spPr bwMode="auto">
          <a:xfrm>
            <a:off x="1929" y="762000"/>
            <a:ext cx="6678275" cy="5488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427" t="40451" r="3750" b="5991"/>
          <a:stretch/>
        </p:blipFill>
        <p:spPr bwMode="auto">
          <a:xfrm>
            <a:off x="3124200" y="2057400"/>
            <a:ext cx="5815315" cy="429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7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23</a:t>
            </a:fld>
            <a:endParaRPr lang="en-US" dirty="0">
              <a:solidFill>
                <a:prstClr val="white">
                  <a:tint val="75000"/>
                </a:prstClr>
              </a:solidFill>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038" t="15021" r="29494" b="8523"/>
          <a:stretch/>
        </p:blipFill>
        <p:spPr bwMode="auto">
          <a:xfrm>
            <a:off x="228600" y="4202"/>
            <a:ext cx="7543800" cy="683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484" r="11171"/>
          <a:stretch/>
        </p:blipFill>
        <p:spPr bwMode="auto">
          <a:xfrm>
            <a:off x="0" y="3336329"/>
            <a:ext cx="3048000" cy="354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24</a:t>
            </a:fld>
            <a:endParaRPr lang="en-US" dirty="0">
              <a:solidFill>
                <a:prstClr val="white">
                  <a:tint val="75000"/>
                </a:prstClr>
              </a:solidFill>
            </a:endParaRPr>
          </a:p>
        </p:txBody>
      </p:sp>
      <p:sp>
        <p:nvSpPr>
          <p:cNvPr id="8" name="TextBox 7"/>
          <p:cNvSpPr txBox="1"/>
          <p:nvPr/>
        </p:nvSpPr>
        <p:spPr>
          <a:xfrm>
            <a:off x="286703" y="1524000"/>
            <a:ext cx="2200346" cy="1200329"/>
          </a:xfrm>
          <a:prstGeom prst="rect">
            <a:avLst/>
          </a:prstGeom>
          <a:solidFill>
            <a:schemeClr val="tx1">
              <a:lumMod val="85000"/>
            </a:schemeClr>
          </a:solidFill>
        </p:spPr>
        <p:txBody>
          <a:bodyPr wrap="none" rtlCol="0">
            <a:spAutoFit/>
          </a:bodyPr>
          <a:lstStyle/>
          <a:p>
            <a:r>
              <a:rPr lang="en-US" sz="2400" b="1" u="sng" dirty="0" err="1" smtClean="0">
                <a:solidFill>
                  <a:schemeClr val="bg1"/>
                </a:solidFill>
              </a:rPr>
              <a:t>SurveyData</a:t>
            </a:r>
            <a:endParaRPr lang="en-US" sz="2400" b="1" u="sng" dirty="0" smtClean="0">
              <a:solidFill>
                <a:schemeClr val="bg1"/>
              </a:solidFill>
            </a:endParaRPr>
          </a:p>
          <a:p>
            <a:r>
              <a:rPr lang="en-US" sz="2400" dirty="0" err="1" smtClean="0">
                <a:solidFill>
                  <a:schemeClr val="bg2">
                    <a:lumMod val="60000"/>
                    <a:lumOff val="40000"/>
                  </a:schemeClr>
                </a:solidFill>
              </a:rPr>
              <a:t>SurveyID</a:t>
            </a:r>
            <a:r>
              <a:rPr lang="en-US" sz="2400" dirty="0" smtClean="0">
                <a:solidFill>
                  <a:schemeClr val="bg1"/>
                </a:solidFill>
              </a:rPr>
              <a:t> (Key)</a:t>
            </a:r>
          </a:p>
          <a:p>
            <a:r>
              <a:rPr lang="en-US" sz="2400" dirty="0" smtClean="0">
                <a:solidFill>
                  <a:schemeClr val="bg1"/>
                </a:solidFill>
              </a:rPr>
              <a:t>River bank (Key)</a:t>
            </a:r>
            <a:endParaRPr lang="en-US" sz="2400" dirty="0">
              <a:solidFill>
                <a:schemeClr val="bg1"/>
              </a:solidFill>
            </a:endParaRPr>
          </a:p>
        </p:txBody>
      </p:sp>
      <p:cxnSp>
        <p:nvCxnSpPr>
          <p:cNvPr id="29" name="Straight Connector 28"/>
          <p:cNvCxnSpPr>
            <a:stCxn id="8" idx="3"/>
            <a:endCxn id="5" idx="1"/>
          </p:cNvCxnSpPr>
          <p:nvPr/>
        </p:nvCxnSpPr>
        <p:spPr>
          <a:xfrm>
            <a:off x="2487049" y="2124165"/>
            <a:ext cx="814011" cy="9772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6" idx="1"/>
          </p:cNvCxnSpPr>
          <p:nvPr/>
        </p:nvCxnSpPr>
        <p:spPr>
          <a:xfrm flipV="1">
            <a:off x="5381951" y="2583783"/>
            <a:ext cx="1399849" cy="68459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7" idx="1"/>
          </p:cNvCxnSpPr>
          <p:nvPr/>
        </p:nvCxnSpPr>
        <p:spPr>
          <a:xfrm flipH="1" flipV="1">
            <a:off x="5381951" y="3268374"/>
            <a:ext cx="1323649" cy="205619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293978" y="3101370"/>
            <a:ext cx="1487822" cy="55623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293978" y="3657600"/>
            <a:ext cx="1411624" cy="198120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1" name="Picture 2" descr="Fish Sca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9384" y="6019800"/>
            <a:ext cx="701993" cy="838200"/>
          </a:xfrm>
          <a:prstGeom prst="rect">
            <a:avLst/>
          </a:prstGeom>
          <a:noFill/>
        </p:spPr>
      </p:pic>
      <p:pic>
        <p:nvPicPr>
          <p:cNvPr id="42" name="Picture 41" descr="http://www.evostc.state.ak.us/restoration/images/Slimbox/otoli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7617" y="3273856"/>
            <a:ext cx="846495" cy="4925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01060" y="2316540"/>
            <a:ext cx="2080891" cy="1569660"/>
          </a:xfrm>
          <a:prstGeom prst="rect">
            <a:avLst/>
          </a:prstGeom>
          <a:solidFill>
            <a:schemeClr val="tx1">
              <a:lumMod val="85000"/>
            </a:schemeClr>
          </a:solidFill>
        </p:spPr>
        <p:txBody>
          <a:bodyPr wrap="none" rtlCol="0">
            <a:spAutoFit/>
          </a:bodyPr>
          <a:lstStyle/>
          <a:p>
            <a:r>
              <a:rPr lang="en-US" sz="2400" b="1" u="sng" dirty="0" smtClean="0">
                <a:solidFill>
                  <a:schemeClr val="bg1"/>
                </a:solidFill>
              </a:rPr>
              <a:t>Carcass</a:t>
            </a:r>
          </a:p>
          <a:p>
            <a:r>
              <a:rPr lang="en-US" sz="2400" dirty="0" err="1" smtClean="0">
                <a:solidFill>
                  <a:schemeClr val="bg1"/>
                </a:solidFill>
              </a:rPr>
              <a:t>CarcassID</a:t>
            </a:r>
            <a:r>
              <a:rPr lang="en-US" sz="2400" dirty="0" smtClean="0">
                <a:solidFill>
                  <a:schemeClr val="bg1"/>
                </a:solidFill>
              </a:rPr>
              <a:t> (Key)</a:t>
            </a:r>
          </a:p>
          <a:p>
            <a:r>
              <a:rPr lang="en-US" sz="2400" dirty="0" err="1" smtClean="0">
                <a:solidFill>
                  <a:schemeClr val="bg2">
                    <a:lumMod val="60000"/>
                    <a:lumOff val="40000"/>
                  </a:schemeClr>
                </a:solidFill>
              </a:rPr>
              <a:t>SurveyID</a:t>
            </a:r>
            <a:r>
              <a:rPr lang="en-US" sz="2400" dirty="0" smtClean="0">
                <a:solidFill>
                  <a:schemeClr val="bg1"/>
                </a:solidFill>
              </a:rPr>
              <a:t> </a:t>
            </a:r>
          </a:p>
          <a:p>
            <a:r>
              <a:rPr lang="en-US" sz="2400" dirty="0" err="1" smtClean="0">
                <a:solidFill>
                  <a:schemeClr val="accent6">
                    <a:lumMod val="50000"/>
                  </a:schemeClr>
                </a:solidFill>
              </a:rPr>
              <a:t>VialNo</a:t>
            </a:r>
            <a:endParaRPr lang="en-US" sz="2400" dirty="0" smtClean="0">
              <a:solidFill>
                <a:schemeClr val="accent6">
                  <a:lumMod val="50000"/>
                </a:schemeClr>
              </a:solidFill>
            </a:endParaRPr>
          </a:p>
        </p:txBody>
      </p:sp>
      <p:sp>
        <p:nvSpPr>
          <p:cNvPr id="7" name="TextBox 6"/>
          <p:cNvSpPr txBox="1"/>
          <p:nvPr/>
        </p:nvSpPr>
        <p:spPr>
          <a:xfrm>
            <a:off x="6705600" y="4724400"/>
            <a:ext cx="1992918" cy="1200329"/>
          </a:xfrm>
          <a:prstGeom prst="rect">
            <a:avLst/>
          </a:prstGeom>
          <a:solidFill>
            <a:schemeClr val="tx1">
              <a:lumMod val="85000"/>
            </a:schemeClr>
          </a:solidFill>
        </p:spPr>
        <p:txBody>
          <a:bodyPr wrap="none" rtlCol="0">
            <a:spAutoFit/>
          </a:bodyPr>
          <a:lstStyle/>
          <a:p>
            <a:r>
              <a:rPr lang="en-US" sz="2400" b="1" u="sng" dirty="0" smtClean="0">
                <a:solidFill>
                  <a:schemeClr val="bg1"/>
                </a:solidFill>
              </a:rPr>
              <a:t>Scales</a:t>
            </a:r>
          </a:p>
          <a:p>
            <a:r>
              <a:rPr lang="en-US" sz="2400" dirty="0" err="1" smtClean="0">
                <a:solidFill>
                  <a:schemeClr val="bg2">
                    <a:lumMod val="60000"/>
                    <a:lumOff val="40000"/>
                  </a:schemeClr>
                </a:solidFill>
              </a:rPr>
              <a:t>SurveyID</a:t>
            </a:r>
            <a:r>
              <a:rPr lang="en-US" sz="2400" dirty="0" smtClean="0">
                <a:solidFill>
                  <a:schemeClr val="bg2">
                    <a:lumMod val="60000"/>
                    <a:lumOff val="40000"/>
                  </a:schemeClr>
                </a:solidFill>
              </a:rPr>
              <a:t> </a:t>
            </a:r>
            <a:r>
              <a:rPr lang="en-US" sz="2400" dirty="0" smtClean="0">
                <a:solidFill>
                  <a:schemeClr val="bg1"/>
                </a:solidFill>
              </a:rPr>
              <a:t>(Key)</a:t>
            </a:r>
          </a:p>
          <a:p>
            <a:r>
              <a:rPr lang="en-US" sz="2400" dirty="0" err="1" smtClean="0">
                <a:solidFill>
                  <a:schemeClr val="accent6">
                    <a:lumMod val="50000"/>
                  </a:schemeClr>
                </a:solidFill>
              </a:rPr>
              <a:t>VialNo</a:t>
            </a:r>
            <a:r>
              <a:rPr lang="en-US" sz="2400" dirty="0" smtClean="0">
                <a:solidFill>
                  <a:schemeClr val="bg1"/>
                </a:solidFill>
              </a:rPr>
              <a:t> (Key)</a:t>
            </a:r>
            <a:endParaRPr lang="en-US" sz="2400" dirty="0">
              <a:solidFill>
                <a:schemeClr val="bg1"/>
              </a:solidFill>
            </a:endParaRPr>
          </a:p>
        </p:txBody>
      </p:sp>
      <p:sp>
        <p:nvSpPr>
          <p:cNvPr id="6" name="TextBox 5"/>
          <p:cNvSpPr txBox="1"/>
          <p:nvPr/>
        </p:nvSpPr>
        <p:spPr>
          <a:xfrm>
            <a:off x="6781800" y="1983618"/>
            <a:ext cx="1992918" cy="1200329"/>
          </a:xfrm>
          <a:prstGeom prst="rect">
            <a:avLst/>
          </a:prstGeom>
          <a:solidFill>
            <a:schemeClr val="tx1">
              <a:lumMod val="85000"/>
            </a:schemeClr>
          </a:solidFill>
        </p:spPr>
        <p:txBody>
          <a:bodyPr wrap="none" rtlCol="0">
            <a:spAutoFit/>
          </a:bodyPr>
          <a:lstStyle/>
          <a:p>
            <a:r>
              <a:rPr lang="en-US" sz="2400" b="1" u="sng" dirty="0" smtClean="0">
                <a:solidFill>
                  <a:schemeClr val="bg1"/>
                </a:solidFill>
              </a:rPr>
              <a:t>Otolith</a:t>
            </a:r>
          </a:p>
          <a:p>
            <a:r>
              <a:rPr lang="en-US" sz="2400" dirty="0" err="1" smtClean="0">
                <a:solidFill>
                  <a:schemeClr val="bg2">
                    <a:lumMod val="60000"/>
                    <a:lumOff val="40000"/>
                  </a:schemeClr>
                </a:solidFill>
              </a:rPr>
              <a:t>SurveyID</a:t>
            </a:r>
            <a:r>
              <a:rPr lang="en-US" sz="2400" dirty="0" smtClean="0">
                <a:solidFill>
                  <a:schemeClr val="bg1"/>
                </a:solidFill>
              </a:rPr>
              <a:t> (Key)</a:t>
            </a:r>
          </a:p>
          <a:p>
            <a:r>
              <a:rPr lang="en-US" sz="2400" dirty="0" err="1" smtClean="0">
                <a:solidFill>
                  <a:schemeClr val="accent6">
                    <a:lumMod val="50000"/>
                  </a:schemeClr>
                </a:solidFill>
              </a:rPr>
              <a:t>VialNo</a:t>
            </a:r>
            <a:r>
              <a:rPr lang="en-US" sz="2400" dirty="0" smtClean="0">
                <a:solidFill>
                  <a:schemeClr val="bg1"/>
                </a:solidFill>
              </a:rPr>
              <a:t> (Key)</a:t>
            </a:r>
            <a:endParaRPr lang="en-US" sz="2400" dirty="0">
              <a:solidFill>
                <a:schemeClr val="bg1"/>
              </a:solidFill>
            </a:endParaRPr>
          </a:p>
        </p:txBody>
      </p:sp>
    </p:spTree>
    <p:extLst>
      <p:ext uri="{BB962C8B-B14F-4D97-AF65-F5344CB8AC3E}">
        <p14:creationId xmlns:p14="http://schemas.microsoft.com/office/powerpoint/2010/main" val="16117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fw_2.jpg"/>
          <p:cNvPicPr>
            <a:picLocks noChangeAspect="1"/>
          </p:cNvPicPr>
          <p:nvPr/>
        </p:nvPicPr>
        <p:blipFill>
          <a:blip r:embed="rId2" cstate="print">
            <a:lum bright="-10000"/>
            <a:extLst>
              <a:ext uri="{28A0092B-C50C-407E-A947-70E740481C1C}">
                <a14:useLocalDpi xmlns:a14="http://schemas.microsoft.com/office/drawing/2010/main" val="0"/>
              </a:ext>
            </a:extLst>
          </a:blip>
          <a:srcRect/>
          <a:stretch>
            <a:fillRect/>
          </a:stretch>
        </p:blipFill>
        <p:spPr bwMode="auto">
          <a:xfrm>
            <a:off x="-203200" y="0"/>
            <a:ext cx="94996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85800" y="304800"/>
            <a:ext cx="7772400" cy="1143000"/>
          </a:xfrm>
          <a:solidFill>
            <a:schemeClr val="bg1">
              <a:lumMod val="75000"/>
              <a:alpha val="45000"/>
            </a:schemeClr>
          </a:solidFill>
        </p:spPr>
        <p:txBody>
          <a:bodyPr/>
          <a:lstStyle/>
          <a:p>
            <a:pPr>
              <a:defRPr/>
            </a:pPr>
            <a:r>
              <a:rPr lang="en-US" b="1" dirty="0" smtClean="0">
                <a:latin typeface="Albertus Extra Bold" pitchFamily="34" charset="0"/>
                <a:cs typeface="Arial" pitchFamily="34" charset="0"/>
              </a:rPr>
              <a:t>Queries &amp; Outputs</a:t>
            </a:r>
            <a:endParaRPr lang="en-US" b="1" dirty="0">
              <a:latin typeface="Albertus Extra Bold" pitchFamily="34" charset="0"/>
              <a:cs typeface="Arial" pitchFamily="34" charset="0"/>
            </a:endParaRPr>
          </a:p>
        </p:txBody>
      </p:sp>
      <p:sp>
        <p:nvSpPr>
          <p:cNvPr id="5" name="Title 3"/>
          <p:cNvSpPr txBox="1">
            <a:spLocks/>
          </p:cNvSpPr>
          <p:nvPr/>
        </p:nvSpPr>
        <p:spPr bwMode="auto">
          <a:xfrm>
            <a:off x="660400" y="2895600"/>
            <a:ext cx="7772400" cy="1143000"/>
          </a:xfrm>
          <a:prstGeom prst="rect">
            <a:avLst/>
          </a:prstGeom>
          <a:solidFill>
            <a:schemeClr val="bg1">
              <a:lumMod val="75000"/>
              <a:alpha val="4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4000" b="1" i="1" dirty="0" smtClean="0">
                <a:latin typeface="Comic Sans MS" panose="030F0702030302020204" pitchFamily="66" charset="0"/>
                <a:cs typeface="Arial" pitchFamily="34" charset="0"/>
              </a:rPr>
              <a:t>Examples</a:t>
            </a:r>
            <a:r>
              <a:rPr lang="en-US" sz="4000" b="1" i="1" dirty="0" smtClean="0">
                <a:latin typeface="Comic Sans MS" panose="030F0702030302020204" pitchFamily="66" charset="0"/>
                <a:cs typeface="Arial" pitchFamily="34" charset="0"/>
              </a:rPr>
              <a:t>….</a:t>
            </a:r>
            <a:endParaRPr lang="en-US" sz="4000" b="1" i="1" dirty="0">
              <a:latin typeface="Comic Sans MS" panose="030F0702030302020204" pitchFamily="66" charset="0"/>
              <a:cs typeface="Arial" pitchFamily="34" charset="0"/>
            </a:endParaRPr>
          </a:p>
        </p:txBody>
      </p:sp>
    </p:spTree>
    <p:extLst>
      <p:ext uri="{BB962C8B-B14F-4D97-AF65-F5344CB8AC3E}">
        <p14:creationId xmlns:p14="http://schemas.microsoft.com/office/powerpoint/2010/main" val="3153959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09600" y="1981200"/>
            <a:ext cx="8229600" cy="1143000"/>
          </a:xfrm>
        </p:spPr>
        <p:txBody>
          <a:bodyPr/>
          <a:lstStyle/>
          <a:p>
            <a:r>
              <a:rPr lang="en-US" sz="4800" b="1" dirty="0">
                <a:solidFill>
                  <a:srgbClr val="FFFF00"/>
                </a:solidFill>
                <a:latin typeface="Engravers MT" panose="02090707080505020304" pitchFamily="18" charset="0"/>
                <a:cs typeface="Aparajita" panose="020B0604020202020204" pitchFamily="34" charset="0"/>
              </a:rPr>
              <a:t>Provisional</a:t>
            </a:r>
            <a:br>
              <a:rPr lang="en-US" sz="4800" b="1" dirty="0">
                <a:solidFill>
                  <a:srgbClr val="FFFF00"/>
                </a:solidFill>
                <a:latin typeface="Engravers MT" panose="02090707080505020304" pitchFamily="18" charset="0"/>
                <a:cs typeface="Aparajita" panose="020B0604020202020204" pitchFamily="34" charset="0"/>
              </a:rPr>
            </a:br>
            <a:endParaRPr lang="en-US" sz="4800" b="1" dirty="0">
              <a:solidFill>
                <a:srgbClr val="FFFF00"/>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26</a:t>
            </a:fld>
            <a:endParaRPr lang="en-US" dirty="0">
              <a:solidFill>
                <a:prstClr val="white">
                  <a:tint val="75000"/>
                </a:prstClr>
              </a:solidFill>
            </a:endParaRPr>
          </a:p>
        </p:txBody>
      </p:sp>
    </p:spTree>
    <p:extLst>
      <p:ext uri="{BB962C8B-B14F-4D97-AF65-F5344CB8AC3E}">
        <p14:creationId xmlns:p14="http://schemas.microsoft.com/office/powerpoint/2010/main" val="701947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sz="3600" b="1" i="1" dirty="0" smtClean="0">
                <a:solidFill>
                  <a:srgbClr val="FFFF00"/>
                </a:solidFill>
              </a:rPr>
              <a:t>Example 1:  </a:t>
            </a:r>
            <a:r>
              <a:rPr lang="en-US" sz="3600" b="1" dirty="0" smtClean="0">
                <a:solidFill>
                  <a:srgbClr val="FFFF00"/>
                </a:solidFill>
              </a:rPr>
              <a:t>Query on scales, 2002-2011 by life history</a:t>
            </a:r>
            <a:endParaRPr lang="en-US" sz="3600" b="1" dirty="0">
              <a:solidFill>
                <a:srgbClr val="FFFF00"/>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27</a:t>
            </a:fld>
            <a:endParaRPr lang="en-US" dirty="0">
              <a:solidFill>
                <a:prstClr val="white">
                  <a:tint val="75000"/>
                </a:prstClr>
              </a:solidFill>
            </a:endParaRPr>
          </a:p>
        </p:txBody>
      </p:sp>
      <p:pic>
        <p:nvPicPr>
          <p:cNvPr id="15" name="Picture 14" descr="Fish Scal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48" t="4968" r="5294"/>
          <a:stretch/>
        </p:blipFill>
        <p:spPr bwMode="auto">
          <a:xfrm>
            <a:off x="3379808" y="3276600"/>
            <a:ext cx="1936520" cy="2424185"/>
          </a:xfrm>
          <a:prstGeom prst="rect">
            <a:avLst/>
          </a:prstGeom>
          <a:noFill/>
        </p:spPr>
      </p:pic>
      <p:sp>
        <p:nvSpPr>
          <p:cNvPr id="3" name="Rectangle 2"/>
          <p:cNvSpPr/>
          <p:nvPr/>
        </p:nvSpPr>
        <p:spPr>
          <a:xfrm>
            <a:off x="2362200" y="1981200"/>
            <a:ext cx="4311758" cy="584775"/>
          </a:xfrm>
          <a:prstGeom prst="rect">
            <a:avLst/>
          </a:prstGeom>
        </p:spPr>
        <p:txBody>
          <a:bodyPr wrap="none">
            <a:spAutoFit/>
          </a:bodyPr>
          <a:lstStyle/>
          <a:p>
            <a:r>
              <a:rPr lang="en-US" sz="3200" b="1" dirty="0"/>
              <a:t>“normal” vs. “reservoir”</a:t>
            </a:r>
            <a:endParaRPr lang="en-US" sz="3200" dirty="0"/>
          </a:p>
        </p:txBody>
      </p:sp>
    </p:spTree>
    <p:extLst>
      <p:ext uri="{BB962C8B-B14F-4D97-AF65-F5344CB8AC3E}">
        <p14:creationId xmlns:p14="http://schemas.microsoft.com/office/powerpoint/2010/main" val="2745966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476544723"/>
              </p:ext>
            </p:extLst>
          </p:nvPr>
        </p:nvGraphicFramePr>
        <p:xfrm>
          <a:off x="-22860" y="457200"/>
          <a:ext cx="10005060" cy="61722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28</a:t>
            </a:fld>
            <a:endParaRPr lang="en-US" dirty="0">
              <a:solidFill>
                <a:prstClr val="white">
                  <a:tint val="75000"/>
                </a:prstClr>
              </a:solidFill>
            </a:endParaRPr>
          </a:p>
        </p:txBody>
      </p:sp>
      <p:sp>
        <p:nvSpPr>
          <p:cNvPr id="6" name="TextBox 1"/>
          <p:cNvSpPr txBox="1"/>
          <p:nvPr/>
        </p:nvSpPr>
        <p:spPr>
          <a:xfrm>
            <a:off x="2838208" y="5638800"/>
            <a:ext cx="609600" cy="533400"/>
          </a:xfrm>
          <a:prstGeom prst="rect">
            <a:avLst/>
          </a:prstGeom>
          <a:solidFill>
            <a:schemeClr val="bg2">
              <a:lumMod val="75000"/>
            </a:schemeClr>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rPr>
              <a:t>‘04</a:t>
            </a:r>
            <a:endParaRPr lang="en-US" sz="1800" b="1" dirty="0">
              <a:solidFill>
                <a:schemeClr val="tx1"/>
              </a:solidFill>
            </a:endParaRPr>
          </a:p>
        </p:txBody>
      </p:sp>
      <p:sp>
        <p:nvSpPr>
          <p:cNvPr id="7" name="TextBox 1"/>
          <p:cNvSpPr txBox="1"/>
          <p:nvPr/>
        </p:nvSpPr>
        <p:spPr>
          <a:xfrm>
            <a:off x="6400800" y="5624621"/>
            <a:ext cx="609600" cy="533400"/>
          </a:xfrm>
          <a:prstGeom prst="rect">
            <a:avLst/>
          </a:prstGeom>
          <a:solidFill>
            <a:schemeClr val="bg2">
              <a:lumMod val="75000"/>
            </a:schemeClr>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rPr>
              <a:t>‘09</a:t>
            </a:r>
            <a:endParaRPr lang="en-US" sz="1800" b="1" dirty="0">
              <a:solidFill>
                <a:schemeClr val="tx1"/>
              </a:solidFill>
            </a:endParaRPr>
          </a:p>
        </p:txBody>
      </p:sp>
      <p:sp>
        <p:nvSpPr>
          <p:cNvPr id="8" name="TextBox 1"/>
          <p:cNvSpPr txBox="1"/>
          <p:nvPr/>
        </p:nvSpPr>
        <p:spPr>
          <a:xfrm>
            <a:off x="4968240" y="5623560"/>
            <a:ext cx="609600" cy="533400"/>
          </a:xfrm>
          <a:prstGeom prst="rect">
            <a:avLst/>
          </a:prstGeom>
          <a:solidFill>
            <a:schemeClr val="bg2">
              <a:lumMod val="75000"/>
            </a:schemeClr>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rPr>
              <a:t>‘07</a:t>
            </a:r>
            <a:endParaRPr lang="en-US" sz="1800" b="1" dirty="0">
              <a:solidFill>
                <a:schemeClr val="tx1"/>
              </a:solidFill>
            </a:endParaRPr>
          </a:p>
        </p:txBody>
      </p:sp>
      <p:sp>
        <p:nvSpPr>
          <p:cNvPr id="9" name="TextBox 1"/>
          <p:cNvSpPr txBox="1"/>
          <p:nvPr/>
        </p:nvSpPr>
        <p:spPr>
          <a:xfrm>
            <a:off x="4249699" y="5638800"/>
            <a:ext cx="609600" cy="533400"/>
          </a:xfrm>
          <a:prstGeom prst="rect">
            <a:avLst/>
          </a:prstGeom>
          <a:solidFill>
            <a:schemeClr val="bg2">
              <a:lumMod val="75000"/>
            </a:schemeClr>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rPr>
              <a:t>‘06</a:t>
            </a:r>
            <a:endParaRPr lang="en-US" sz="1800" b="1" dirty="0">
              <a:solidFill>
                <a:schemeClr val="tx1"/>
              </a:solidFill>
            </a:endParaRPr>
          </a:p>
        </p:txBody>
      </p:sp>
      <p:sp>
        <p:nvSpPr>
          <p:cNvPr id="10" name="TextBox 1"/>
          <p:cNvSpPr txBox="1"/>
          <p:nvPr/>
        </p:nvSpPr>
        <p:spPr>
          <a:xfrm>
            <a:off x="5691092" y="5637064"/>
            <a:ext cx="606706" cy="662651"/>
          </a:xfrm>
          <a:prstGeom prst="rect">
            <a:avLst/>
          </a:prstGeom>
          <a:solidFill>
            <a:schemeClr val="bg2">
              <a:lumMod val="75000"/>
            </a:schemeClr>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rPr>
              <a:t>‘08</a:t>
            </a:r>
            <a:endParaRPr lang="en-US" sz="1800" b="1" dirty="0">
              <a:solidFill>
                <a:schemeClr val="tx1"/>
              </a:solidFill>
            </a:endParaRPr>
          </a:p>
        </p:txBody>
      </p:sp>
      <p:sp>
        <p:nvSpPr>
          <p:cNvPr id="13" name="TextBox 1"/>
          <p:cNvSpPr txBox="1"/>
          <p:nvPr/>
        </p:nvSpPr>
        <p:spPr>
          <a:xfrm>
            <a:off x="2169674" y="5631180"/>
            <a:ext cx="609600" cy="533400"/>
          </a:xfrm>
          <a:prstGeom prst="rect">
            <a:avLst/>
          </a:prstGeom>
          <a:solidFill>
            <a:schemeClr val="bg2">
              <a:lumMod val="75000"/>
            </a:schemeClr>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rPr>
              <a:t>‘03</a:t>
            </a:r>
            <a:endParaRPr lang="en-US" sz="1800" b="1" dirty="0">
              <a:solidFill>
                <a:schemeClr val="tx1"/>
              </a:solidFill>
            </a:endParaRPr>
          </a:p>
        </p:txBody>
      </p:sp>
      <p:sp>
        <p:nvSpPr>
          <p:cNvPr id="14" name="TextBox 13"/>
          <p:cNvSpPr txBox="1"/>
          <p:nvPr/>
        </p:nvSpPr>
        <p:spPr>
          <a:xfrm>
            <a:off x="3114554" y="677305"/>
            <a:ext cx="2879891" cy="400110"/>
          </a:xfrm>
          <a:prstGeom prst="rect">
            <a:avLst/>
          </a:prstGeom>
          <a:solidFill>
            <a:schemeClr val="bg2">
              <a:lumMod val="75000"/>
            </a:schemeClr>
          </a:solidFill>
        </p:spPr>
        <p:txBody>
          <a:bodyPr wrap="none" rtlCol="0">
            <a:spAutoFit/>
          </a:bodyPr>
          <a:lstStyle/>
          <a:p>
            <a:r>
              <a:rPr lang="en-US" b="1" dirty="0" smtClean="0">
                <a:latin typeface="Comic Sans MS" panose="030F0702030302020204" pitchFamily="66" charset="0"/>
              </a:rPr>
              <a:t>(</a:t>
            </a:r>
            <a:r>
              <a:rPr lang="en-US" sz="2000" b="1" dirty="0" err="1" smtClean="0">
                <a:latin typeface="Calibri" panose="020F0502020204030204" pitchFamily="34" charset="0"/>
              </a:rPr>
              <a:t>subyearling</a:t>
            </a:r>
            <a:r>
              <a:rPr lang="en-US" b="1" dirty="0" smtClean="0">
                <a:latin typeface="Comic Sans MS" panose="030F0702030302020204" pitchFamily="66" charset="0"/>
              </a:rPr>
              <a:t> or yearling)</a:t>
            </a:r>
            <a:endParaRPr lang="en-US" b="1" dirty="0">
              <a:latin typeface="Comic Sans MS" panose="030F0702030302020204" pitchFamily="66" charset="0"/>
            </a:endParaRPr>
          </a:p>
        </p:txBody>
      </p:sp>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b="1" i="1" dirty="0" smtClean="0">
                <a:solidFill>
                  <a:srgbClr val="FFFF00"/>
                </a:solidFill>
              </a:rPr>
              <a:t>Example 2:</a:t>
            </a:r>
            <a:r>
              <a:rPr lang="en-US" sz="3600" b="1" dirty="0" smtClean="0">
                <a:solidFill>
                  <a:srgbClr val="FFFF00"/>
                </a:solidFill>
              </a:rPr>
              <a:t>  Filter </a:t>
            </a:r>
            <a:r>
              <a:rPr lang="en-US" sz="3600" b="1" dirty="0">
                <a:solidFill>
                  <a:srgbClr val="FFFF00"/>
                </a:solidFill>
              </a:rPr>
              <a:t>q</a:t>
            </a:r>
            <a:r>
              <a:rPr lang="en-US" sz="3600" b="1" dirty="0" smtClean="0">
                <a:solidFill>
                  <a:srgbClr val="FFFF00"/>
                </a:solidFill>
              </a:rPr>
              <a:t>uery on master query</a:t>
            </a:r>
            <a:endParaRPr lang="en-US" sz="3600" b="1" dirty="0">
              <a:solidFill>
                <a:srgbClr val="FFFF00"/>
              </a:solidFill>
            </a:endParaRPr>
          </a:p>
        </p:txBody>
      </p:sp>
      <p:sp>
        <p:nvSpPr>
          <p:cNvPr id="6" name="Content Placeholder 5"/>
          <p:cNvSpPr>
            <a:spLocks noGrp="1"/>
          </p:cNvSpPr>
          <p:nvPr>
            <p:ph idx="1"/>
          </p:nvPr>
        </p:nvSpPr>
        <p:spPr>
          <a:xfrm>
            <a:off x="457200" y="1524000"/>
            <a:ext cx="8229600" cy="4525963"/>
          </a:xfrm>
        </p:spPr>
        <p:txBody>
          <a:bodyPr/>
          <a:lstStyle/>
          <a:p>
            <a:r>
              <a:rPr lang="en-US" sz="2800" b="1" dirty="0" smtClean="0"/>
              <a:t>North Santiam, sections below </a:t>
            </a:r>
            <a:r>
              <a:rPr lang="en-US" sz="2800" b="1" dirty="0" err="1" smtClean="0"/>
              <a:t>Minto</a:t>
            </a:r>
            <a:r>
              <a:rPr lang="en-US" sz="2800" b="1" dirty="0" smtClean="0"/>
              <a:t> Fish </a:t>
            </a:r>
            <a:r>
              <a:rPr lang="en-US" sz="2800" b="1" dirty="0" smtClean="0"/>
              <a:t>Facility</a:t>
            </a:r>
            <a:endParaRPr lang="en-US" sz="2800" b="1" dirty="0" smtClean="0"/>
          </a:p>
          <a:p>
            <a:endParaRPr lang="en-US" sz="2800" b="1" dirty="0" smtClean="0"/>
          </a:p>
          <a:p>
            <a:r>
              <a:rPr lang="en-US" sz="2800" b="1" dirty="0" smtClean="0"/>
              <a:t>Trends</a:t>
            </a:r>
          </a:p>
          <a:p>
            <a:pPr lvl="1"/>
            <a:r>
              <a:rPr lang="en-US" b="1" dirty="0" smtClean="0"/>
              <a:t>No. </a:t>
            </a:r>
            <a:r>
              <a:rPr lang="en-US" b="1" dirty="0" err="1" smtClean="0"/>
              <a:t>redds</a:t>
            </a:r>
            <a:endParaRPr lang="en-US" b="1" dirty="0" smtClean="0"/>
          </a:p>
          <a:p>
            <a:pPr lvl="1"/>
            <a:r>
              <a:rPr lang="en-US" b="1" dirty="0" smtClean="0"/>
              <a:t>No. </a:t>
            </a:r>
            <a:r>
              <a:rPr lang="en-US" b="1" dirty="0" smtClean="0"/>
              <a:t>spawned fish</a:t>
            </a:r>
          </a:p>
          <a:p>
            <a:pPr lvl="1"/>
            <a:r>
              <a:rPr lang="en-US" b="1" dirty="0" smtClean="0"/>
              <a:t>Age, </a:t>
            </a:r>
            <a:r>
              <a:rPr lang="en-US" b="1" dirty="0" smtClean="0"/>
              <a:t>origin of fish</a:t>
            </a: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29</a:t>
            </a:fld>
            <a:endParaRPr lang="en-US" dirty="0">
              <a:solidFill>
                <a:prstClr val="white">
                  <a:tint val="75000"/>
                </a:prstClr>
              </a:solidFill>
            </a:endParaRPr>
          </a:p>
        </p:txBody>
      </p:sp>
    </p:spTree>
    <p:extLst>
      <p:ext uri="{BB962C8B-B14F-4D97-AF65-F5344CB8AC3E}">
        <p14:creationId xmlns:p14="http://schemas.microsoft.com/office/powerpoint/2010/main" val="2639084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Overview</a:t>
            </a:r>
            <a:endParaRPr lang="en-US" b="1"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b="1" dirty="0" smtClean="0">
                <a:solidFill>
                  <a:schemeClr val="bg1"/>
                </a:solidFill>
              </a:rPr>
              <a:t>ODFW mission, etc.</a:t>
            </a:r>
          </a:p>
          <a:p>
            <a:r>
              <a:rPr lang="en-US" b="1" dirty="0" smtClean="0">
                <a:solidFill>
                  <a:schemeClr val="bg1"/>
                </a:solidFill>
              </a:rPr>
              <a:t>Rapid </a:t>
            </a:r>
            <a:r>
              <a:rPr lang="en-US" b="1" dirty="0" smtClean="0">
                <a:solidFill>
                  <a:schemeClr val="bg1"/>
                </a:solidFill>
              </a:rPr>
              <a:t>incr.:  </a:t>
            </a:r>
            <a:r>
              <a:rPr lang="en-US" b="1" dirty="0" smtClean="0">
                <a:solidFill>
                  <a:schemeClr val="bg1"/>
                </a:solidFill>
              </a:rPr>
              <a:t>“Big data”, data sharing</a:t>
            </a:r>
          </a:p>
          <a:p>
            <a:pPr lvl="1"/>
            <a:r>
              <a:rPr lang="en-US" b="1" dirty="0">
                <a:solidFill>
                  <a:schemeClr val="bg1"/>
                </a:solidFill>
              </a:rPr>
              <a:t>D</a:t>
            </a:r>
            <a:r>
              <a:rPr lang="en-US" b="1" dirty="0" smtClean="0">
                <a:solidFill>
                  <a:schemeClr val="bg1"/>
                </a:solidFill>
              </a:rPr>
              <a:t>atabases</a:t>
            </a:r>
          </a:p>
          <a:p>
            <a:pPr lvl="1"/>
            <a:r>
              <a:rPr lang="en-US" b="1" dirty="0" smtClean="0">
                <a:solidFill>
                  <a:schemeClr val="bg1"/>
                </a:solidFill>
              </a:rPr>
              <a:t>Distributed research teams</a:t>
            </a:r>
          </a:p>
          <a:p>
            <a:r>
              <a:rPr lang="en-US" b="1" dirty="0" smtClean="0">
                <a:solidFill>
                  <a:schemeClr val="bg1"/>
                </a:solidFill>
              </a:rPr>
              <a:t>Overview of OWCS database</a:t>
            </a:r>
          </a:p>
          <a:p>
            <a:pPr lvl="1"/>
            <a:r>
              <a:rPr lang="en-US" b="1" dirty="0" smtClean="0">
                <a:solidFill>
                  <a:schemeClr val="bg1"/>
                </a:solidFill>
              </a:rPr>
              <a:t>Benefits</a:t>
            </a:r>
          </a:p>
          <a:p>
            <a:pPr lvl="1"/>
            <a:r>
              <a:rPr lang="en-US" b="1" dirty="0" smtClean="0">
                <a:solidFill>
                  <a:schemeClr val="bg1"/>
                </a:solidFill>
              </a:rPr>
              <a:t>Outputs</a:t>
            </a:r>
          </a:p>
          <a:p>
            <a:pPr lvl="1"/>
            <a:r>
              <a:rPr lang="en-US" b="1" dirty="0" smtClean="0">
                <a:solidFill>
                  <a:schemeClr val="bg1"/>
                </a:solidFill>
              </a:rPr>
              <a:t>Some examples</a:t>
            </a:r>
          </a:p>
          <a:p>
            <a:r>
              <a:rPr lang="en-US" b="1" dirty="0" smtClean="0">
                <a:solidFill>
                  <a:schemeClr val="bg1"/>
                </a:solidFill>
              </a:rPr>
              <a:t>If you want to collaborate….</a:t>
            </a:r>
            <a:endParaRPr lang="en-US" b="1" dirty="0">
              <a:solidFill>
                <a:schemeClr val="bg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34930806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30</a:t>
            </a:fld>
            <a:endParaRPr lang="en-US" dirty="0">
              <a:solidFill>
                <a:prstClr val="white">
                  <a:tint val="75000"/>
                </a:prstClr>
              </a:solidFill>
            </a:endParaRPr>
          </a:p>
        </p:txBody>
      </p:sp>
      <p:graphicFrame>
        <p:nvGraphicFramePr>
          <p:cNvPr id="6" name="Chart 5"/>
          <p:cNvGraphicFramePr>
            <a:graphicFrameLocks/>
          </p:cNvGraphicFramePr>
          <p:nvPr>
            <p:extLst>
              <p:ext uri="{D42A27DB-BD31-4B8C-83A1-F6EECF244321}">
                <p14:modId xmlns:p14="http://schemas.microsoft.com/office/powerpoint/2010/main" val="1786809997"/>
              </p:ext>
            </p:extLst>
          </p:nvPr>
        </p:nvGraphicFramePr>
        <p:xfrm>
          <a:off x="0" y="-76200"/>
          <a:ext cx="9144000" cy="6934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31</a:t>
            </a:fld>
            <a:endParaRPr lang="en-US" dirty="0">
              <a:solidFill>
                <a:prstClr val="white">
                  <a:tint val="75000"/>
                </a:prstClr>
              </a:solidFill>
            </a:endParaRPr>
          </a:p>
        </p:txBody>
      </p:sp>
      <p:pic>
        <p:nvPicPr>
          <p:cNvPr id="2050" name="Picture 2" descr="http://www.thewatchdogonline.com/wp-content/uploads/2013/03/critical-thin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318013" cy="585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98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32</a:t>
            </a:fld>
            <a:endParaRPr lang="en-US" dirty="0">
              <a:solidFill>
                <a:prstClr val="white">
                  <a:tint val="75000"/>
                </a:prstClr>
              </a:solidFill>
            </a:endParaRPr>
          </a:p>
        </p:txBody>
      </p:sp>
      <p:graphicFrame>
        <p:nvGraphicFramePr>
          <p:cNvPr id="5" name="Chart 4"/>
          <p:cNvGraphicFramePr>
            <a:graphicFrameLocks/>
          </p:cNvGraphicFramePr>
          <p:nvPr>
            <p:extLst>
              <p:ext uri="{D42A27DB-BD31-4B8C-83A1-F6EECF244321}">
                <p14:modId xmlns:p14="http://schemas.microsoft.com/office/powerpoint/2010/main" val="3371337789"/>
              </p:ext>
            </p:extLst>
          </p:nvPr>
        </p:nvGraphicFramePr>
        <p:xfrm>
          <a:off x="0" y="381000"/>
          <a:ext cx="9448800" cy="6477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1701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b="1" dirty="0" smtClean="0">
                <a:solidFill>
                  <a:srgbClr val="FFFF00"/>
                </a:solidFill>
              </a:rPr>
              <a:t>Note differences, carefully select</a:t>
            </a:r>
            <a:endParaRPr lang="en-US" sz="4000" b="1" dirty="0">
              <a:solidFill>
                <a:srgbClr val="FFFF00"/>
              </a:solidFill>
            </a:endParaRPr>
          </a:p>
        </p:txBody>
      </p:sp>
      <p:sp>
        <p:nvSpPr>
          <p:cNvPr id="6" name="Content Placeholder 5"/>
          <p:cNvSpPr>
            <a:spLocks noGrp="1"/>
          </p:cNvSpPr>
          <p:nvPr>
            <p:ph idx="1"/>
          </p:nvPr>
        </p:nvSpPr>
        <p:spPr>
          <a:xfrm>
            <a:off x="457200" y="1524000"/>
            <a:ext cx="8229600" cy="4525963"/>
          </a:xfrm>
        </p:spPr>
        <p:txBody>
          <a:bodyPr/>
          <a:lstStyle/>
          <a:p>
            <a:pPr marL="0" indent="0">
              <a:buNone/>
            </a:pPr>
            <a:r>
              <a:rPr lang="en-US" sz="2900" b="1" dirty="0" smtClean="0"/>
              <a:t>“</a:t>
            </a:r>
            <a:r>
              <a:rPr lang="en-US" sz="2900" b="1" dirty="0" err="1" smtClean="0">
                <a:solidFill>
                  <a:srgbClr val="FFC000"/>
                </a:solidFill>
              </a:rPr>
              <a:t>SumOfReddCount</a:t>
            </a:r>
            <a:r>
              <a:rPr lang="en-US" sz="2900" b="1" dirty="0"/>
              <a:t>” (</a:t>
            </a:r>
            <a:r>
              <a:rPr lang="en-US" sz="2900" b="1" i="1" dirty="0" err="1" smtClean="0">
                <a:solidFill>
                  <a:srgbClr val="FFC000"/>
                </a:solidFill>
              </a:rPr>
              <a:t>MaterQuery</a:t>
            </a:r>
            <a:r>
              <a:rPr lang="en-US" sz="2900" b="1" dirty="0" smtClean="0"/>
              <a:t> table) </a:t>
            </a:r>
          </a:p>
          <a:p>
            <a:pPr marL="0" indent="0">
              <a:buNone/>
            </a:pPr>
            <a:endParaRPr lang="en-US" sz="2900" b="1" dirty="0" smtClean="0"/>
          </a:p>
          <a:p>
            <a:pPr marL="0" indent="0" algn="ctr">
              <a:buNone/>
            </a:pPr>
            <a:r>
              <a:rPr lang="en-US" sz="2900" b="1" dirty="0" smtClean="0"/>
              <a:t>is </a:t>
            </a:r>
            <a:r>
              <a:rPr lang="en-US" sz="2900" b="1" i="1" dirty="0" smtClean="0"/>
              <a:t>not </a:t>
            </a:r>
            <a:endParaRPr lang="en-US" sz="2900" b="1" dirty="0" smtClean="0"/>
          </a:p>
          <a:p>
            <a:pPr marL="0" indent="0">
              <a:buNone/>
            </a:pPr>
            <a:endParaRPr lang="en-US" sz="2900" b="1" dirty="0" smtClean="0"/>
          </a:p>
          <a:p>
            <a:pPr marL="0" indent="0">
              <a:buNone/>
            </a:pPr>
            <a:r>
              <a:rPr lang="en-US" sz="2900" b="1" dirty="0" smtClean="0"/>
              <a:t>“</a:t>
            </a:r>
            <a:r>
              <a:rPr lang="en-US" sz="2900" b="1" dirty="0" err="1" smtClean="0">
                <a:solidFill>
                  <a:schemeClr val="accent2">
                    <a:lumMod val="60000"/>
                    <a:lumOff val="40000"/>
                  </a:schemeClr>
                </a:solidFill>
              </a:rPr>
              <a:t>ReddCount</a:t>
            </a:r>
            <a:r>
              <a:rPr lang="en-US" sz="2900" b="1" dirty="0" smtClean="0"/>
              <a:t>” and “</a:t>
            </a:r>
            <a:r>
              <a:rPr lang="en-US" sz="2900" b="1" dirty="0" err="1" smtClean="0">
                <a:solidFill>
                  <a:schemeClr val="bg2">
                    <a:lumMod val="40000"/>
                    <a:lumOff val="60000"/>
                  </a:schemeClr>
                </a:solidFill>
              </a:rPr>
              <a:t>PeakCount</a:t>
            </a:r>
            <a:r>
              <a:rPr lang="en-US" sz="2900" b="1" dirty="0" smtClean="0"/>
              <a:t>” (</a:t>
            </a:r>
            <a:r>
              <a:rPr lang="en-US" sz="2900" b="1" i="1" dirty="0" err="1" smtClean="0">
                <a:solidFill>
                  <a:srgbClr val="00B0F0"/>
                </a:solidFill>
              </a:rPr>
              <a:t>data_Survey</a:t>
            </a:r>
            <a:r>
              <a:rPr lang="en-US" sz="2900" b="1" dirty="0" smtClean="0"/>
              <a:t> table)</a:t>
            </a:r>
            <a:endParaRPr lang="en-US" sz="2900" b="1" dirty="0" smtClean="0"/>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33</a:t>
            </a:fld>
            <a:endParaRPr lang="en-US" dirty="0">
              <a:solidFill>
                <a:prstClr val="white">
                  <a:tint val="75000"/>
                </a:prstClr>
              </a:solidFill>
            </a:endParaRPr>
          </a:p>
        </p:txBody>
      </p:sp>
    </p:spTree>
    <p:extLst>
      <p:ext uri="{BB962C8B-B14F-4D97-AF65-F5344CB8AC3E}">
        <p14:creationId xmlns:p14="http://schemas.microsoft.com/office/powerpoint/2010/main" val="3644156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34</a:t>
            </a:fld>
            <a:endParaRPr lang="en-US" dirty="0">
              <a:solidFill>
                <a:prstClr val="white">
                  <a:tint val="75000"/>
                </a:prstClr>
              </a:solidFill>
            </a:endParaRPr>
          </a:p>
        </p:txBody>
      </p:sp>
      <p:graphicFrame>
        <p:nvGraphicFramePr>
          <p:cNvPr id="7" name="Chart 6"/>
          <p:cNvGraphicFramePr>
            <a:graphicFrameLocks/>
          </p:cNvGraphicFramePr>
          <p:nvPr>
            <p:extLst>
              <p:ext uri="{D42A27DB-BD31-4B8C-83A1-F6EECF244321}">
                <p14:modId xmlns:p14="http://schemas.microsoft.com/office/powerpoint/2010/main" val="1245115"/>
              </p:ext>
            </p:extLst>
          </p:nvPr>
        </p:nvGraphicFramePr>
        <p:xfrm>
          <a:off x="-152400" y="0"/>
          <a:ext cx="10134600" cy="7239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5600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35</a:t>
            </a:fld>
            <a:endParaRPr lang="en-US" dirty="0">
              <a:solidFill>
                <a:prstClr val="white">
                  <a:tint val="75000"/>
                </a:prstClr>
              </a:solidFill>
            </a:endParaRPr>
          </a:p>
        </p:txBody>
      </p:sp>
      <p:sp>
        <p:nvSpPr>
          <p:cNvPr id="5" name="AutoShape 2" descr="1920s_truck"/>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7" name="Chart 6"/>
          <p:cNvGraphicFramePr>
            <a:graphicFrameLocks/>
          </p:cNvGraphicFramePr>
          <p:nvPr>
            <p:extLst>
              <p:ext uri="{D42A27DB-BD31-4B8C-83A1-F6EECF244321}">
                <p14:modId xmlns:p14="http://schemas.microsoft.com/office/powerpoint/2010/main" val="2904343796"/>
              </p:ext>
            </p:extLst>
          </p:nvPr>
        </p:nvGraphicFramePr>
        <p:xfrm>
          <a:off x="0" y="228600"/>
          <a:ext cx="10210800" cy="6324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960225" y="466601"/>
            <a:ext cx="3462423" cy="461665"/>
          </a:xfrm>
          <a:prstGeom prst="rect">
            <a:avLst/>
          </a:prstGeom>
          <a:noFill/>
          <a:ln>
            <a:solidFill>
              <a:schemeClr val="bg2">
                <a:lumMod val="75000"/>
              </a:schemeClr>
            </a:solidFill>
          </a:ln>
        </p:spPr>
        <p:txBody>
          <a:bodyPr wrap="none" rtlCol="0">
            <a:spAutoFit/>
          </a:bodyPr>
          <a:lstStyle/>
          <a:p>
            <a:r>
              <a:rPr lang="en-US" sz="2400" b="1" i="1" u="sng" dirty="0" smtClean="0"/>
              <a:t>Total age </a:t>
            </a:r>
            <a:r>
              <a:rPr lang="en-US" sz="2400" b="1" dirty="0" smtClean="0"/>
              <a:t>counts by origin</a:t>
            </a:r>
            <a:endParaRPr lang="en-US" sz="2400" b="1" dirty="0"/>
          </a:p>
        </p:txBody>
      </p:sp>
      <p:sp>
        <p:nvSpPr>
          <p:cNvPr id="8" name="Rectangle 7"/>
          <p:cNvSpPr/>
          <p:nvPr/>
        </p:nvSpPr>
        <p:spPr>
          <a:xfrm>
            <a:off x="7924800" y="4876800"/>
            <a:ext cx="982401" cy="3810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Rectangle 8"/>
          <p:cNvSpPr/>
          <p:nvPr/>
        </p:nvSpPr>
        <p:spPr>
          <a:xfrm>
            <a:off x="8153400" y="5638800"/>
            <a:ext cx="990600" cy="7620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912319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2072" y="160338"/>
            <a:ext cx="8229600" cy="1143000"/>
          </a:xfrm>
        </p:spPr>
        <p:txBody>
          <a:bodyPr/>
          <a:lstStyle/>
          <a:p>
            <a:r>
              <a:rPr lang="en-US" b="1" dirty="0" smtClean="0">
                <a:solidFill>
                  <a:srgbClr val="FFFF00"/>
                </a:solidFill>
              </a:rPr>
              <a:t>Synthesis</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36</a:t>
            </a:fld>
            <a:endParaRPr lang="en-US" dirty="0">
              <a:solidFill>
                <a:prstClr val="white">
                  <a:tint val="75000"/>
                </a:prstClr>
              </a:solidFill>
            </a:endParaRPr>
          </a:p>
        </p:txBody>
      </p:sp>
      <p:pic>
        <p:nvPicPr>
          <p:cNvPr id="2050" name="Picture 2" descr="http://www.deq.state.or.us/lab/wqm/images/WillametteLandUse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3878434" cy="46568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MTEhUUExQWFhUVFxgbGBgYGBgYHBcYFxcYGRgVHBgcHSghHBolHBcaITEhJSkrLi4uFx8zODMsNygtLisBCgoKDg0OGhAQGy0mHyQsLCwsLCwsLCwsLCwsLCwsLCwsLCwsLCwsLCwsLCwsLCwsLCwsLCwsLCwsLCwsLCwsLP/AABEIALgBEgMBIgACEQEDEQH/xAAcAAACAgMBAQAAAAAAAAAAAAAFBgMEAAIHAQj/xABDEAABAgQEAwYEBAQEBQQDAAABAhEAAwQhBRIxQVFhcQYTIoGRoTKx4fBCUsHRFBUjYgdygvEWkqKywjNTg9IXJEP/xAAZAQADAQEBAAAAAAAAAAAAAAABAgMABAX/xAAoEQACAgICAwACAQQDAAAAAAAAAQIREiEDMRNBURRhBCIykaFCcYH/2gAMAwEAAhEDEQA/ABiQpOhMbmdMOqiesSmWHjzJFaPPyKk2zaPElJPUBqRwjJ0t4yCkjZMnOJTEjwrUIE1mO1Bf+ototz0k2G8V1YcvYfrApBzByq+YdVKjXvSqxUT6xPOpVi0RppiNY1IORt4gNT6xrIQp3MadwomJEIA3PrGaDYRCBygvT0BUi0skNrlbzeF6VOciGiiwxE1F5h53P7xGZTjFqqTlUQC3SGDszSTVqDKLctoinYIEl0kEDjaPKCvmyz4SA0RbtaH6Ox4agSkJClAWGpck9SfkIuVFDJmsZkpC20zoCm6ZhHOMG7doln+sHbdIg4j/ABIpibJW3FgISEZLstmhxkSUoAShISkaBIAA8hG7Qo//AJBpufmRGx7f0v5odxYM4/RsEetCRP8A8QpOiQeo+oinM/xCV+FB8wf2gqL+AfLFexrxOiTnSsBIO7lot1FUhCHzJ23Ec4xHtbNmAhMs+L7tCfWTZpJzTQgcCr9ILhIl5Y3odu0uIS0zCAoZSCXfQ3jk/aysQsskg32i5MkoUbzlKbYJV7OA/lGk7DJaQFqlzlAgEKZLKdWVgrMxU4+HW2jRSFJ22Lt9IUkxYpJ6gRlBg2mqpAW7qY/RJ/8AKLsnEqQD4Fp6oHTYmLucWI81/wASGgrJrjwPDdh+N5QAqVAaRjFLstuqVj3ytF+ViEg6TEHopP7xNwhIm+TkXoKHF0H/APiYrKmg37qI/wCOlpFyG6iI1Y9JG5PRz8oKhFexPJN+v9EsvnJBjyolki0sJ84h/nyDok+bxisSfRHvBqIHLk+FOdSzOKYoTsHmKPxAdIIza5b/APpxRnYpOHwpHpG0gpzZH/IF/n+UZEf80qfyj0jI2g/1/RuKE8I9yhtIlWW2inPqDwhxEeLQOEapQOERpKjFuRIMAzZpJkXdoIJkxJKpzE38OYaibkCarDsxeKkzC1QxdwY8MmNRs6FabhiopzMPVwhyVT84gmUvOBQy5BSl0qhtFqWlY0cQaXKaK81ZG0CgqbKOaYbZi0bS6N9SYkKzwiWW28LihnNkScMRu8Spw6XFpMtJ3iGrmolsNVHQD5vsILpATlJ0j2XQyxtEkyXIQHUEgcSQIGVs2axdSJSQhSyVFgAnUZmuomwG/lFTBqA1ACyq5librn/phTL0uFJv4f7TpEnzJF1/Gk+2FZmJU6bAA+R/aK3/ABCCcspAf+4W5niekeycPacEBr5wFKTYWKQopOmoI8oZEYPlqlpSlCQQhSRdRJyDM27OSpr2NnEIuf0VX8aPsX5lJMmt3s8olstS1BJypQhIJGRLZlEkAAnc32ITDJEmZI72WqZMVLWUzQqWkMkpUtK0hOyghYDlyUM13HVxRqCu8TLQpS0lJllu6npLEh7hKiQNBZh4T8ICDs6lMsyaOmmSUTXM+YJhUopUCkygACVEJWoJBUkALJ10mnrZ0YKIvYnggkqKDdSQXIDJUyykBJza5SlRcbKGwfxGDjupj/GlJSkPpMKhMlqcM4MtyDce0dJm4c1SFBIFlHW4dCknp8QcjdL8YF0eHJNZNQj/ANOakulgnK3iQE7Oki2loGLXQLOe/wDDJCRNUg2SHIFrsHfm7bwFosH73Okl9GuLPsOF/wBY7D2s7PplySpAZRTcBmDs4c7X9hCVgmHLyLU1g+txYODezAKd/wC3lFY7Tdi7TExOElcxadr8gPEyS4fZ+jxVm4WUKCLl9+D6Dj+0OuEYcQZilJPxM46qDbh7e2mkCJCe8qLm5U5FrHNo+9oZRdmyYsVOHGUHVq9stms482a3SNjPmoUEvms4dw46+UM2Pp8SAGL7aand/v1jTEqRKAVlPwjKLW104EFvOCosNpgaixIEgK8D/mPhfg9mhtwmkIWlWxfQkg2Plq0LVLQd6hXF2fdrEiIpEhclZTImrlqe7HXe40Pm8ZWnsnPjUlpj9OlpiouSkAk7AnyF4WFdpKpLpWlK2bxgZVNuW+EnyEYuvkrSp15VlKnEzwkuDZzYvyMVzRyfjzXZue1dPsiYRxZN+esZAVFDLIB79At+RUZCZnT+NA6otYO0RTEjhA9ONyxuWPKJ1YijiIpaOTCS7RMhQG0WZc2Bia5G5HrFlGJSwLF+l/eNYHF/ApLqDEvfGAyMaewSPMv8omTiSuCTGzQvhkE+9MalZjamnJUHZolITDkXoqqUYimGLhCYHVs/IeUZhWyCYYrKXFgT0K3iOYhPGEsdFbMOPtGyVJ4xVnzgDE1JTKmFkgwrkkWXHJlkTE8YsYVTd4skISshtWDjgX2hmwLsKFgKnKUx2EM1F2SpZSgpKDmGhzH06RKU7VI6uLhcXbF2rwVCkzECSVyZqUhcgkS1yyL50LUb+K4IJ1aKWAYaaaZKT3K0SJMtYSkhJWuYsPMJP5SVqPVmtD7PwxyCks34SHB/b6RSq6GYSl0AZFBQUlRU3F0kB/QtEVCtPo6n+hZrcNy00wKT4s2YaFQJyO5HAAh+cG8BwFJlImLJKzLy9PE4UDqC0EO6p7ksSE3CvckFrk8YoysTmf1ClPgGjB24a/pGx3YtUR1lTNkzggoUtKtFpYFzqFhsqtOt94nqapMxC5SSpC1algC77JJB8xxgfK7TOoCZtraNZuPSlpIUE3exsXYXB26vtFPDNNNIXyxemE04UtQDkkgAEqsSG0CtdS5J4BhFeRSGmmBavimKIzEOkPcsA+V+cUJeKqQBlmEjXKtlgjVgo+IHm5irPxcTFBUx0XDqQStPVttrsIfGVM2UGxwxVcpcspUoAKGuluVtYVzQS0pKZa0HgAQ58YNx5H6xviuMpmAd0XSz7OmztY3Nj6iAa8UbUZg292u+uo094MeDkatAlyRTLH8H4gghgbHXXj8/SFuhwIoUtagQ/rsT7N6wcGPjRSC3XMbddv3iWZiss3cv0142fdm84L4uSPoKlB+wDW4SlRSoj4fT7s3lAnH8OUqQptQXbkDf9B/tDNPrJZsDfofttT5RWmVafzDex/2+kZZILURawajKJIChrcjg/voID0VOo1KyQpkv9NYbVrHEfekVlTQL/KG2LoWO0MzKAE6q8rRFOw8FCSoXYO/SDlX3SyMyXbT78ojmqlqBBzAaW/3gta6MmIy1Icto/ExkM38pk8V+gj2NhH4NkNE7A0Ke7pBZ3I8QS6g7sb3fRlAcSKgw9CQwzHa5NiNrvfz+cdIl4MvLNUgg8vhAKWKSwsWYDQaDnFXDuzBUgZ05Xf4gGSM2YnkCSo8SS+9uNya2Gk9CCnDxqUk8AfU348ogqQkOzW9uvD6Q4zMLWJikEhLZgLjZrtcCxBYvryMVa7CGAGQsq+mniYsduHtaG8kl6FwT2JRUX/aL1FiOU+M5U2udHgurA1maUtYtdn1ACSNX4jj7RBOwQMXAcX4eekN5L0xXANYfOQQ4WlQO4IMTTKlA3hQnYKCWDpIvY6Ae49YqT6ScgOJhIHFz9dorHmitHPL+Lk7Q4zaxHGKFRVpNnhep1LA/qZBwPiHztG1ZUJlsSwcsDt/vDeSxfxqL9RYODFI1KjuYnpVlSeL7wSVhEtKHmzUpOyB4lH/QLtzLDnE7RWMGivhhQT4oacLr5SFBmhREgPYMOev06RPLZPWFcExlaOt0HaqRlAJ9IOU2Iy1/CqOGUdaEG78YLI7RFLMTwDffOMoqPsbyS+HZwY9jk0jtHWFwiUtxxLElgpsgBLsfYxr/AD/E1A5UpAtchZHiIylwrQi7tByj9Hyl8OsTEAhixHAwPqMIlFJSkmWD/wC2rKP+X4faOU1OM16VlMxQT4XdtwElQPjcNnA47s1zUn9oa1CXJJD5X7pZSSOCkm5cEMBsSSA7a4muXweMR7I5lMielv7k3H+pJHygfN7G1INpkhYb8S1JP/YfnCeO1tSGJIDt+Eh9eKuII+7RVPa6qL/1EWH4QfY5jBXK09MTFPtB+opp8p86UlreFYPzaB/88ALZGbdxC4vHlKH9TMeht5iPP5qna3t6QfNL2DxoYp9elZdKR10Jvq4MQCaoqYFut/0gbLmFYzAEg77HzjJdblV4nB2e0PGbZPktLQVFOv8AMn0+sezJczYJPS3s0RSa4GLQqIrk/py+SaZXQpY/A/RV/QiKkyYom6T00IgkJ5P4X8on70kXS/lE3LfZaPJP4C6SSZlk5QeZ620iSbhM3Q+yhFwBR+GXfize8SLXMA8QIjKa9mcuTtIVqpGUkFJccYjlSwTo0E8QnvZSXbfcecDkzEpOpEK5FM5NbLwok/lHpGRInFwAIyDRHKZ36RJAB56nj1j2fLdJA4FoqDEgXjZGIJYP9/f6iIvjZ35oB4Nhqu+UpaAGSQ99XYAX0ysPIQMx/DlfxISkLZQATwDukpHAF79TDj/GDVrf7xqalJYlJcaOA+433jVJbNUWCMQwkJlKITdIt5Nf5wtYRhxWVEpcAMzBnVqW0eOgmckjkeXlFFVVKluAUpvfrGV/AtIQsfw5MpBUEsVW+f19YEyqE90VkWuWHAR0WvxaQ2VYEwflyuLO1zaA1V2hlMwko6EgWbRgNIbxtraBaT7Of08gzczpsNLRSVhaJrgo5afYhzrMclhNpEqWD146jSAVTi8o/iA6A/WB4qGTQJpsLEs5Uuno7fSJ5sooAJ3+oeL6KpJHgmA9Noo4mcyUpF8o9eJjKMkxJ0yuipJNgYlnzciXWcvkSdeCXhkwPBFAAoZaVjYEa6jxMzasQHaLGOYZOnSp0ijCkzVqStaWSkmXL8ACZhcggtZwNSC+YKjKbc8QriVWL1NhMyZcJUoBIWQ2U5FaLAUQ6OYgnUYEZSiiYSFApYoGYAqZja40fjpprB/sxSr7+nROClVCZZE5exRkmJclrm8lBU7KKA3wXcsSwtCmyhKSxYZR8QBKb6hiXsQdw14k4Nu7GUUhLkzVSpS+8BWrMiYlaic4KpWVSk5kqBulxmDOSTpcXOmKTL7wWUtBCgXUF5kkZSnQjxm5DuLlmh1m0hUkJKQpaGJCSQSku6XB1ID7XtoYo9raNCaZJASU+EBwA3gLfu0GF6QzYnSJsyaheckhWYqzf2+IsxsznkQbizwOlU6pgmIJ0DoGjXSlmcAPbm6ALaQzYdTPSzJpSACJg3N8gvc6X/6d4FdmZWZa2S5CQLvcuCCT5A9AYq1dv4TvoC1dCZaE3dZckuzE3NhfU7ftEKsNCvFd1CxBcXcDTgNucEO1yss3KxYJ0LHfXTdoL0lGoS5bpLsA3nsPblGwpJhT2xMn0vdMnfctzHHysOI4xSr6XIRl56+Wxs2t4tV6lKnlO5mN+whiqMJStaSdUtbYvo8P467BkKUzD+7DgquzBNiOZYva25cPwivU083OgBSlOWcl9za/3rBbtEs98EAaAWbc/ftBmbSAA+A2Sdtfv94ODW7BafaFGTWzUkhIC22YpfmC/wCkMeB9pqcJefTz/wD4+7Xp/mUloEYJQrWpalpOUWDixc3iricwGf3aRuBxudYZxk9WDGF9DyjtzSfDIpSrj3swJUP9CQr/ALvoydncVp6hC80vu1pYlLuCDoUqYdCCLONXjllRg6SpW+ZuTEcOe8QyKybIXllzFgaG4U7cAp+ekTUfoz/R26RW06BoIF49Uylp8IEc3XiVToFJ3uwGj8yI9M+pWkl1MkOrLZhxttFIuJNxm+y/WKSDcgDnAismJVZIJ56fWKwWNdTxNzGwBO8atiJUa9yYyJe4T9kx7BCdaRjcp7rIH+V/eLf88pP/AHfUNry2hHmqJ1BD9OX7xplHW0N5rDVejoIxyks04crt5OQdx7xFMxVAa7huILjq19w+7xz9JSPrG4q2HhNuG330hrJ+X9DhOx1ANn8yeHIRRqe0IFvCHe9t9bk/pCya99vSK1dNK2ASY2aHyYwTseRcBlHmX1HkPaBlVWrIsQBy+/lAuRhC1q0aDaMBUkBleX0hXyoZZMAzEFRuXfjFujo0Pppxi/UYZMSHYRQTIzWBY8zCvYHYVE6WAxSk+QinMpwzpuOG46cfvWKn8Et/iERLmZSwU/RyPWMor0zWxz7NdokSgJc8DJoFhLkD8qgLnqLhrg6h0lSpE8BSVJmAFwXCmLM4Vsra4eOP9+PxG/HjE1NiRlkZVEXFwSG8+ETlx+ykeWtHYqLCZUklaZaAt1HMEgEkvvtq3SLNTOGWxuD0Gjm+jRzaT2tmIF5mccCT8wXgvR/4jStJqVIHFIzhuOr+iYGDSCppjdRJ1ZJD6khnd/t935QsdpTmR3IL5SnxauUjKSedz+0bHthInMlE9AD6qUuXaxcggG2jPe9o0xjKBm7xCv8AKfdsu5L2PDjBiqfRpbWmb08+UJSZALJZYJ0+JwRycKPQtYwPwmll0qFlSwVLIcAOwBO77DNFCZXF9j5j5gRQqKxQF0v0N+X3zh1xJ6EzZax2iTUKlqcDZRubAu+uj5vQbQSqahGaxsQxtwcDQnnrt/mhdFSDx+2jwTjwv9/T0HOK/jpoHlLVRh8j+I/iHLi+VvxNY+xPlrHiZwKgQxuGG3IfP15GB00nUg35kRCJivLmfb74QfCjeQJVlFImzEzvxJa1rkEZXGvToN3IkmVguooSXsr9W/fi3IQHXUKGpLHgD9/frBNWD14kn5dIHjXtmcmGJlVJ2yg32JuH2Bv5e+9AmlEwzBLU53ez8WihlAD5rf2teKNTVAfCl+aiflGxijW2G51RIJ0WDxca6aHb6cYp1EmUS4Dq2fL9/flCriVZOUHBYD8vh9CIpoFSLiYt+a1H5mEbih1FjNiFMSUmzDUBxFzEa4JkZUgALUFFmvlSRfcsSoX4wsyManptMRm5gAHrax9oszajvUhvTT/b6QuKbtBt1TKUysaJKLFZZ+NWXqLHzinUSDA2bLaKNaEUfp0NGOSWHgR/0x7HN2jIXJfA+M7niQCV5UkkDU7nV76tyiOfQuPDc2YcHb3/AHPEuHkUk9SsyvhCru+x04cmhgkTykuAHffTowjmpaoZp+yKbhC0y3Ic6+X0isnByQHSQ4s4N9fL5wVr8QmTGC1W/KnwJHpc+ZMbU8wIlzCMxOVgOZIc+Q+ZjNP6ZC+iiOgOgvtoDYFrktYcwIrqBAPiUA99tOYhq7P0S5jkpF7By17F+erRXxjBFmaEsWB9Tw+sJm1KrNja6ANNiGQtmcF9S7Eb3vE0vGyINzeyA7sKUkqYOeMQ0eEy1eFMtj98RDrlddAcPVgaoxmYrR4HSZSySVFukOlZ2fKEBQQQ5AJaw6wrTpZCso1eKR5E0K+NxIVjqYqzknhB+hwxecDLezBiXfb3hmxHs3KWJZlpUlRQXQQ7LSQCVEkMGJ2vaE/IV0h1xOrZyuVKnFTkO5s/rElRRTDewA1vpD3XYYZUxMp28AJK8qdrs501geqlQCsmbJvt3iH0cBn9oL5WbBCkKKYzuPUxvLkq3PzhhMhMxKSFy7a+JL7DR7nSIainZZSACADoQdBmNxawvA8kg4oDolg/iAi5Q0RcZZigOSiATwyjXziNcjIlZVduHVh84auzOUpQpkq5O2mo1N36NBt0ZR2CsTIkS1TJi5rZkplpQEeMsCpSlLBGUZgGAJu+kGuytDKqJ0sKC1SZ0rOgk5VJUxzIVlsbpWLNoCIPTcLkrSZapaVoWQe5mgKKSwAVLUogvYcXAAYNcl2a7NdzN79UwNlyoQEd2EpZKQCkkswSAEhm9YWM31v/ACM4r4D/APg9InlJQsywHBSsXBFg6iPECGPIjSKszsoh2AmJKVEKUplJUA1/CqxIJ1dim+oh7qalCSkqUkai5A6xpS1MuYAuWoKSokuDYt4SPvhDZyXsGK+HPKigloUUjKWdyoF7E/dzAemSZxICcp4Om92td/veH+swtC5i8hBCh4rjW5YHax9/Rcw3BVSVqXMT+OwIOgJD8wH31aNHk09iOLsSVYGhc8gkA3GojYYIJKVrQE2Je4vyg3JweYmdMUtNnLFmBJu45XEWJeGqWFIS5zggDjZgW6N6wZNNhV0KODygrO/Efq8T1NKnIo6MLuDb0gth3Z2ZLSvOkgvoz+/3pG4wl0qSoEZrDV/v9WhnKN6FoVsOwwLQq6VAHn+oEQ4pT5SgNc8OohwoMCyS8gJL3f78vsxLUYMlRTnPw9LbxrjlZtihi1OlCAQLki8RIw05EK0O/SHOdhKVBiQW2ttr6RHPw9A+JYAFg7c78tPtoCSNYk1dI33rAutww5SY6FPpackOsKI4Bxx4aRSqaOR+BZPIi3uRwh9mUkc2FEeMZHQzhlPv/wByP3jIO/hTJHXJktAlgKZRYJFwzkEZgdHc6n2EKlVJeYpuO30tG06clIvNuOI9bxlJUAXJB58ekR8eIJzyKVRJUL8IyTVkWaDczGKdKFd4UpAIU+VybAEcPLe8Dq2ppDcKWpNmyhPnvFfFktE1KuwvhmLMACAA4sS2mmn3YQYPaSWC61SwOJctysLnpHNZmPiWf6Uob3WSs+lh7GKFfjE2cR3iyQNBokcgkMB6QkeFJ7Qzn8Z1kdq6Ri8xDHYJ2+RgOcSplkmUcvNIH6aQgSS7AC0FsKmS5aiVyyoNbKSC40AIbU284rgq0hVN2MNVibJVmUO7Oj62dm5u2g2hYl1AlrEwpSb2zlgT97QbocPVNJmz0l/DncsZYfQI2SluHq5MCu2MtNOKUy6ZE6YpSipagtTrcf8A6yQkgAN+Evq4BJUY4v7pOKReV92Tzcbq5i0qBTLL2MtCRsdCvMdIhrqmoW3eTpihu0whwm5LAgOx1A4aw4dmcOkqnzQlCMnx5GtLWlTWDZd1JIS6c0snUmLaez6ROVmlZ0urcAOtlBWUMwT4h5jgITxtddC7fbOfV2CCXLC1Jd0nO5OZMxKwFAgaEMAHckKfZ4EzqHwBTXsfIsRp1+2AjqVThyZ0tmCXKVMQASR8QzAdP+U8oB1uBf0k5dyHcFrta6n9v0ikNpX2JO09CKmg8GYu19ntpwYb23iNFFmuHbhq2l2P3bZ7OWK0ndoQmxBSnNxtlIADC75hezJ8hTwjD3BIB1tvyBYbG1+sPUqbNe6FBMkksRY7erffKJpSFoJCFZRuxbn9veGeVhgl5swBU76NYBwALczb9IH0lIFr1Fkk6a3B/wDLUnYDlG36Nddg6VjE5LpzKUl7jOoDnuzv0EFaHtKhJdSbndQCn/1X9YhTgxClEuAHOxtq+vDZ73igJWZTDQnTR/vWFcU/QynQxHtCVKBSRybf08omm9p5pSUAjxM6mDsC7PfflCmqiUgZk76MT103iAmYPEFNrr76CCqDkOdBVLQpKkzC7j06aQxze0eb4srO9jc3cjTRreQ6xyVWKTU3B+3jeX2mmC60ZhyMWhCD7Elfo6mrGAsAkpfqNPa7g+oiBWJ5CGyBjt0b1tv+bk0c9kdokk3lTB5hveNZva+QhwUTH8vvSLeLj9CXMfZ+Nm9xlN2bXWw4HTle7tavMxJRD5hYcG/TdjY8RCInt1TjWWs35acNYhqO3ctTNLWkf5Zf6KeNhBdGWQ/DFk2tyNrt0+/eIZlawOVAD3L2uwD78/aEaX2rCgyLdUkD1aBld2lnfhWkH/K/uf2hlCINjrVVa16l24eEP9gQNnVAGq0pHAeI+rQinFp6nJWot6B/Ll7RocRUfic9C0NaNgxlr8dQmyQVHio/oIWp+KTFF8xA4DSIipCtVKHVL/IxAoB7O3O0LKSS0PGP0tfxqvzq9TGRWtwjITMbA6hORmLuPMxGMRMs+G43HHpzj2uo5yQQkaO7+E25H6QEnd6D4kKYa2dvMRPKMvYqTXYdrKjvEuLjflyIhfE9SFHKW/WMl1Z2cR4qUTcjXk0UsUtoq82tjxjWbUITqoPwALxSWQBziCXLUtQSgFSjoBvBb+mSDuH9oQk/D56wYpp8yaQUpBS938ItqH/QRDhPZsIZc3xK/KPhH/2Pt1hgRTkXUlYQg5VEoUlKTwNrBt9I5eT+V6gUXH9HTs3TICc0lZyt8JchPIAk5NNHbcPrF6XhZSVZPCFhlJGViOWZKn1NranXWFnImSpPiSFkj4c2RIIJHicul8o+dhBOhxeYEgkv4QTm2O4YcHF+MQXI3toswvgeDopgsI8Sl3JIA4sMoAASH0HExYranK7EOzh30Af5xTwzF0zA6zlc8LFtsw67sYK92hV7EauG20MXVE6KGGUrykhyRmKnOqr3PQ35+sSVUoLZmPLk1y0bzKhSlKQkgBrEHxC2rG3KBlUrulXJ0tyuH9v0gNJ+zPQB7ZUfjDD8O3Dd/QRvJwgokhwczBXNySQlz93PmQViaVfEkqKRZ3vo6eHEenCNp2MAuSkuGysHDnvByfQHz6wam1SF/puxfxqhUiQVX/C4L8hx5G/PnA3AcNmFClsLDccQHJHmNBDlU1cuZLUhVgWB+Y4gXI6XikipQiWlASSAzOOIBBOgc5h6mGWdVRmo3YrYxLUmStTWGp1+IuzaWBT69WA4LIUpZP4Uvdt9v3h+mVMlSDL2UC9wHFzYnfTo44ExVp5MmUjJLbm4dyw34H9Nnh1aVNApN9iXj03KoABnv6tf2jDTqErMRcgm3P8A3hrxGikrUlShcHazvt67c4gXTyybenLp5GDWugUJFPKdyQ379Iq1yGZO8OVTRpG/qRbn84FVGEyyvPnHS142CYU6FtVOpIcHL1uNODwIxGhUo58wv5Q5V9AFJspPrA5dEkJCS9o1OPQyaYqy8LUTqG5OYk/lwTrfrDHLpASAni17We9/KBGLMFECDCVvYJfoFVCoqEvG8yNIrOWqQIo2CyxDlizji2nzjWMjIiObIS5A4waoMGKm+baQGlrKSCNQXh3kYnJEkLSskmxBa3HodIWSb6DZoj/D+YoAhdiH9YyKP86XtPIGwfQbRkTw5Ppjt8rDEzppyhwNNfhDAMeDBooYh2XWJjh8v6l/W/zh4kU8mTmUopS+pUQLDZztESsUplFhNS+3iIHrpCuCYLOYVOFIQspNydi3mIGVWDEg+IDhD6nCqVMxUxc9JLEgXLHU3HMwDxpEqYfCs2NtYPicf7Wwpp9iKezsx7qBDbDno76wxdlMByrU11EAEnYDbzPyjerfLlBZud4jkYuuQoKls7MQq4UOB9Ndo2M5JpsLxjs6BQ0yJWRSkaEKdiRcKGujggHk3nANOH1VMudPqZqJ8qaRlAmKIWRMSsLYsEslJSEpJfM2gvNh/benmgCaiZKUfiyutPkpIuOSkiCcpNJMWJiFy03uxSgjmA7i99oSEVDQZPLaYLNGWkA2eWEkXKnJLJveySnqdOc5ozNWxs91HQDwgqV6Xghh1BmU4mBSQ5CgTZy5e2vPnBSVRSpQC5qiSSeOV+AA6bxe1pIk4t9gNEtUpLBsveNcahgVEjTeIV1KzMSZc0oSLKY2Umx+FiH2zajaLuJzDMQo3YE5coYOdQX4BtOG0K82eUxbjjGS32K24jVIx1STqlRcjxcAbeIaWI2MV6rGUzNRl/6hr6+0LH8aTzHWNVVB3aLLiS2K52GJtUCLKSD1I6Nb94j71TPmHqD97wAXiUsfFNSPMRAatE05JS0uRqTckbJ5/WGclFC42NMqpWeb62GwYejhuDRsZ5ZQL2cl9juw9d2uOFw1NIUJSisLCspCSl1AKcNm6gHUbiKdVJrJc3vw5o8rvoq6CEp1KsxXcFyjW+0QX8mLbVFPE17DVQsF3A87G7jQ3H3wivKqCk2ZuBv5X2sPSLVJS56eTMWoqmzTZIALAqKUgq3VYBrdNX9m0I8ITdSizc+otG80X6A4NA6bUG2j+Z4N5/ueMUp0xWt9Omm8G52DMpctdlBOoVuQG83t5QHwLCnSuatSlAaAl9iVa8LesDzqugYOwfO6xSM4HRz5frDBVUaTJzsxa45OzwOk0SUpBcX9oV8roZRAtMtcyYUhgGJi3WSxLRmVuW/eJMFpcsyYVOAAQk3Yl9fT5xti+HqmS0lLkg/OFu5dh9A/u3TmSNYC1VMSu8OEmjKEJQToL9TrAusoyFknaCjJivPpEpUEkElejbRCjDS6wRYCxgxPpSZoVsI2xGjWuWyCHLbtaBWymQvrw5WoYhvUxXm0yhtblDUrDVCRlSoZsvHeB8ujCEZFl34HTzg00jJpi+0egGCU4M4ADfe8D5yrwyX0DNcsZGsZDWhbPoWoqkg5tTxJch+Z0gLiGLgB39IDYniSmJ4fe0L0ufMmTLHXbb3hFChMmw3WYuT8ObzLwGmVU0qPimMBdjtx0guiiU1wIo1GGr77vEKcM2TcbMeUJkuh1ZewSjXNL5lBPEl36W94ZP5HMdKUylLWoAtslJcZ1KIZKbG51azxv2VxGVJloTMQlQDZswGofRhs9jrFrFcSVP7xBUlMmayFKZ/CFKUkKAuR4jZ945+STUqvQyipKyCmwdalplqCUqmIzS8q0qRMYl0pWLZix14FjYwTq8GEshKlMPCFMxYr+FPUwN7NSZUqolSDUI7mQpa8zlAzElbJOwKjo7M97tDjiOK0apgV30sBiCUqBByspCi3BQtE5cd7TAooATMNBRmclYDrupLhRuLMAQUi/wDcddYHIE4JQUzJniXZJWsMEtmOXhf5w1ysYplfCuWpwQ5OUMQHAD30vppFCfjcpKFMiWCkWykXzWdiGHFgIaLa0M4+xemqnrUsJWtKUkaZiANhdzyud9opTe9IBStSsxbTQgORpptzaGSjWEyFrCg5JbmXbjs+se0aEJpyt0ggKy3u5LM2pPDpFW5ISrE2rWsABbKc6sPmN+kUamhS3iDud4b6eVKEt1JzKvyAJ31F/UfKKE5aFzF5EHLqlJazc9oFyBiK8yjYfDYcPpEMrNLWFp1SXD3HQjcQXliyitLOfPeI+5CiSgW3Ja0N5WCmOGBdrKZSR3hMmZuC4T1Exilv7VAdTrBiRR0c0hSBLbMFKDDKpjdWW6SWGqeJcMWjmk2kXmYo1NiRqxykjUavEkuiLLCfCQ+hAfgSxu+ja3fiwaT2UUn7OlTpKjNKVKSnK4lDMkBKC6c1lMlhoG1A5vuJssEEz6eSEm2aYgqASkgMAdWu9+kcrEhgM1yo2sD1J848l0aw722Ggc/fzguWqAPnaTHZGf8AoKCmAdTm5HW8BRixyEAoAINn46loWRLyAZh8W1nDWO9jeNVUJu5ubjn99I2foFbsJVeIqZiXADDdh0gemsPpEEum8GZThn5W0iOZLKUZgXc26HkN/wBoGSDRfTiZFrXaLNPiTpZ9C/TlAUyXIJNlaDW/ARXRT2OYkMWfSKLkS9GcbGJVe5uYq1VcFPrAX+HypdRLD3HC8ZLDpcKU3lbk8M+X4jKBrUVoJYH9IiXNIs79LxCKdJdSXNxbhzfWCFPSsbt0g+T9BxKiZ624RWmVTRexaVlbmHgJNXrFU7ViUbVE9xFBQj1Rjx4FoYyPIx4yNRrOoVEgmB6MKSFglR1duPnGRkTk2TigkupKRYMOF/16RMJYJLPmIFg7n6xkZEErGZJ/B5rOSoa35ixEeyqPOvIAxD8diHvx/aMjIzXZk+i5TYaFFWVgQb2szxvSUyFFSQWA99tIyMgV2NHtEUygMsJCkuSbAg2frE6sGDXKc6f8rMNoyMgqJRdkcqjKACVJOrgXe3CMM4uQIyMgPQJEs2ekJYXez7PFFKCSyBtqHJfXSMjI58m02Tk90EThCsiSoZQuwKkm4YF9N3AbiepBCXIUqUpK1ledOfMbnMlRAclyTlG7iyIyMiUJtNUXrspVNEoU6GsoEJB5DNx3Ov0MR4nh4lpSE/ESFG52ct7j/kPERkZHXW1/6I+j2qwVzJIS4CnU6QQfhN98rBm5HjFHFZAExIuCnfS5bh5CMjIXj2/+jT0ixiWCKWqWzM5zXbgXgNiTd8Ak6EAbcOEZGRTiV9+gcmj3HZYQgANc8NhcXiKglIVJZQNydtYyMiygsRL2Ua9u9QlCbJYe8a48hRCQE2cx7GQ2k0ZMypw1a5SQCHYONIjRhgEvKVAFr31eMjIaOzN0VwiVKDBQ6m0aTapIBY3baMjIpggNugXidVmbkIEThGRkMkkKmRARZRSEsBvHkZEuigVTgthaMjIyJ5MSz//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MTEhUUExQWFhUVFxgbGBgYGBgYHBcYFxcYGRgVHBgcHSghHBolHBcaITEhJSkrLi4uFx8zODMsNygtLisBCgoKDg0OGhAQGy0mHyQsLCwsLCwsLCwsLCwsLCwsLCwsLCwsLCwsLCwsLCwsLCwsLCwsLCwsLCwsLCwsLCwsLP/AABEIALgBEgMBIgACEQEDEQH/xAAcAAACAgMBAQAAAAAAAAAAAAAFBgMEAAIHAQj/xABDEAABAgQEAwYEBAQEBQQDAAABAhEAAwQhBRIxQVFhcQYTIoGRoTKx4fBCUsHRFBUjYgdygvEWkqKywjNTg9IXJEP/xAAZAQADAQEBAAAAAAAAAAAAAAABAgMABAX/xAAoEQACAgICAwACAQQDAAAAAAAAAQIREiEDMRNBURRhBCIykaFCcYH/2gAMAwEAAhEDEQA/ABiQpOhMbmdMOqiesSmWHjzJFaPPyKk2zaPElJPUBqRwjJ0t4yCkjZMnOJTEjwrUIE1mO1Bf+ototz0k2G8V1YcvYfrApBzByq+YdVKjXvSqxUT6xPOpVi0RppiNY1IORt4gNT6xrIQp3MadwomJEIA3PrGaDYRCBygvT0BUi0skNrlbzeF6VOciGiiwxE1F5h53P7xGZTjFqqTlUQC3SGDszSTVqDKLctoinYIEl0kEDjaPKCvmyz4SA0RbtaH6Ox4agSkJClAWGpck9SfkIuVFDJmsZkpC20zoCm6ZhHOMG7doln+sHbdIg4j/ABIpibJW3FgISEZLstmhxkSUoAShISkaBIAA8hG7Qo//AJBpufmRGx7f0v5odxYM4/RsEetCRP8A8QpOiQeo+oinM/xCV+FB8wf2gqL+AfLFexrxOiTnSsBIO7lot1FUhCHzJ23Ec4xHtbNmAhMs+L7tCfWTZpJzTQgcCr9ILhIl5Y3odu0uIS0zCAoZSCXfQ3jk/aysQsskg32i5MkoUbzlKbYJV7OA/lGk7DJaQFqlzlAgEKZLKdWVgrMxU4+HW2jRSFJ22Lt9IUkxYpJ6gRlBg2mqpAW7qY/RJ/8AKLsnEqQD4Fp6oHTYmLucWI81/wASGgrJrjwPDdh+N5QAqVAaRjFLstuqVj3ytF+ViEg6TEHopP7xNwhIm+TkXoKHF0H/APiYrKmg37qI/wCOlpFyG6iI1Y9JG5PRz8oKhFexPJN+v9EsvnJBjyolki0sJ84h/nyDok+bxisSfRHvBqIHLk+FOdSzOKYoTsHmKPxAdIIza5b/APpxRnYpOHwpHpG0gpzZH/IF/n+UZEf80qfyj0jI2g/1/RuKE8I9yhtIlWW2inPqDwhxEeLQOEapQOERpKjFuRIMAzZpJkXdoIJkxJKpzE38OYaibkCarDsxeKkzC1QxdwY8MmNRs6FabhiopzMPVwhyVT84gmUvOBQy5BSl0qhtFqWlY0cQaXKaK81ZG0CgqbKOaYbZi0bS6N9SYkKzwiWW28LihnNkScMRu8Spw6XFpMtJ3iGrmolsNVHQD5vsILpATlJ0j2XQyxtEkyXIQHUEgcSQIGVs2axdSJSQhSyVFgAnUZmuomwG/lFTBqA1ACyq5librn/phTL0uFJv4f7TpEnzJF1/Gk+2FZmJU6bAA+R/aK3/ABCCcspAf+4W5niekeycPacEBr5wFKTYWKQopOmoI8oZEYPlqlpSlCQQhSRdRJyDM27OSpr2NnEIuf0VX8aPsX5lJMmt3s8olstS1BJypQhIJGRLZlEkAAnc32ITDJEmZI72WqZMVLWUzQqWkMkpUtK0hOyghYDlyUM13HVxRqCu8TLQpS0lJllu6npLEh7hKiQNBZh4T8ICDs6lMsyaOmmSUTXM+YJhUopUCkygACVEJWoJBUkALJ10mnrZ0YKIvYnggkqKDdSQXIDJUyykBJza5SlRcbKGwfxGDjupj/GlJSkPpMKhMlqcM4MtyDce0dJm4c1SFBIFlHW4dCknp8QcjdL8YF0eHJNZNQj/ANOakulgnK3iQE7Oki2loGLXQLOe/wDDJCRNUg2SHIFrsHfm7bwFosH73Okl9GuLPsOF/wBY7D2s7PplySpAZRTcBmDs4c7X9hCVgmHLyLU1g+txYODezAKd/wC3lFY7Tdi7TExOElcxadr8gPEyS4fZ+jxVm4WUKCLl9+D6Dj+0OuEYcQZilJPxM46qDbh7e2mkCJCe8qLm5U5FrHNo+9oZRdmyYsVOHGUHVq9stms482a3SNjPmoUEvms4dw46+UM2Pp8SAGL7aand/v1jTEqRKAVlPwjKLW104EFvOCosNpgaixIEgK8D/mPhfg9mhtwmkIWlWxfQkg2Plq0LVLQd6hXF2fdrEiIpEhclZTImrlqe7HXe40Pm8ZWnsnPjUlpj9OlpiouSkAk7AnyF4WFdpKpLpWlK2bxgZVNuW+EnyEYuvkrSp15VlKnEzwkuDZzYvyMVzRyfjzXZue1dPsiYRxZN+esZAVFDLIB79At+RUZCZnT+NA6otYO0RTEjhA9ONyxuWPKJ1YijiIpaOTCS7RMhQG0WZc2Bia5G5HrFlGJSwLF+l/eNYHF/ApLqDEvfGAyMaewSPMv8omTiSuCTGzQvhkE+9MalZjamnJUHZolITDkXoqqUYimGLhCYHVs/IeUZhWyCYYrKXFgT0K3iOYhPGEsdFbMOPtGyVJ4xVnzgDE1JTKmFkgwrkkWXHJlkTE8YsYVTd4skISshtWDjgX2hmwLsKFgKnKUx2EM1F2SpZSgpKDmGhzH06RKU7VI6uLhcXbF2rwVCkzECSVyZqUhcgkS1yyL50LUb+K4IJ1aKWAYaaaZKT3K0SJMtYSkhJWuYsPMJP5SVqPVmtD7PwxyCks34SHB/b6RSq6GYSl0AZFBQUlRU3F0kB/QtEVCtPo6n+hZrcNy00wKT4s2YaFQJyO5HAAh+cG8BwFJlImLJKzLy9PE4UDqC0EO6p7ksSE3CvckFrk8YoysTmf1ClPgGjB24a/pGx3YtUR1lTNkzggoUtKtFpYFzqFhsqtOt94nqapMxC5SSpC1algC77JJB8xxgfK7TOoCZtraNZuPSlpIUE3exsXYXB26vtFPDNNNIXyxemE04UtQDkkgAEqsSG0CtdS5J4BhFeRSGmmBavimKIzEOkPcsA+V+cUJeKqQBlmEjXKtlgjVgo+IHm5irPxcTFBUx0XDqQStPVttrsIfGVM2UGxwxVcpcspUoAKGuluVtYVzQS0pKZa0HgAQ58YNx5H6xviuMpmAd0XSz7OmztY3Nj6iAa8UbUZg292u+uo094MeDkatAlyRTLH8H4gghgbHXXj8/SFuhwIoUtagQ/rsT7N6wcGPjRSC3XMbddv3iWZiss3cv0142fdm84L4uSPoKlB+wDW4SlRSoj4fT7s3lAnH8OUqQptQXbkDf9B/tDNPrJZsDfofttT5RWmVafzDex/2+kZZILURawajKJIChrcjg/voID0VOo1KyQpkv9NYbVrHEfekVlTQL/KG2LoWO0MzKAE6q8rRFOw8FCSoXYO/SDlX3SyMyXbT78ojmqlqBBzAaW/3gta6MmIy1Icto/ExkM38pk8V+gj2NhH4NkNE7A0Ke7pBZ3I8QS6g7sb3fRlAcSKgw9CQwzHa5NiNrvfz+cdIl4MvLNUgg8vhAKWKSwsWYDQaDnFXDuzBUgZ05Xf4gGSM2YnkCSo8SS+9uNya2Gk9CCnDxqUk8AfU348ogqQkOzW9uvD6Q4zMLWJikEhLZgLjZrtcCxBYvryMVa7CGAGQsq+mniYsduHtaG8kl6FwT2JRUX/aL1FiOU+M5U2udHgurA1maUtYtdn1ACSNX4jj7RBOwQMXAcX4eekN5L0xXANYfOQQ4WlQO4IMTTKlA3hQnYKCWDpIvY6Ae49YqT6ScgOJhIHFz9dorHmitHPL+Lk7Q4zaxHGKFRVpNnhep1LA/qZBwPiHztG1ZUJlsSwcsDt/vDeSxfxqL9RYODFI1KjuYnpVlSeL7wSVhEtKHmzUpOyB4lH/QLtzLDnE7RWMGivhhQT4oacLr5SFBmhREgPYMOev06RPLZPWFcExlaOt0HaqRlAJ9IOU2Iy1/CqOGUdaEG78YLI7RFLMTwDffOMoqPsbyS+HZwY9jk0jtHWFwiUtxxLElgpsgBLsfYxr/AD/E1A5UpAtchZHiIylwrQi7tByj9Hyl8OsTEAhixHAwPqMIlFJSkmWD/wC2rKP+X4faOU1OM16VlMxQT4XdtwElQPjcNnA47s1zUn9oa1CXJJD5X7pZSSOCkm5cEMBsSSA7a4muXweMR7I5lMielv7k3H+pJHygfN7G1INpkhYb8S1JP/YfnCeO1tSGJIDt+Eh9eKuII+7RVPa6qL/1EWH4QfY5jBXK09MTFPtB+opp8p86UlreFYPzaB/88ALZGbdxC4vHlKH9TMeht5iPP5qna3t6QfNL2DxoYp9elZdKR10Jvq4MQCaoqYFut/0gbLmFYzAEg77HzjJdblV4nB2e0PGbZPktLQVFOv8AMn0+sezJczYJPS3s0RSa4GLQqIrk/py+SaZXQpY/A/RV/QiKkyYom6T00IgkJ5P4X8on70kXS/lE3LfZaPJP4C6SSZlk5QeZ620iSbhM3Q+yhFwBR+GXfize8SLXMA8QIjKa9mcuTtIVqpGUkFJccYjlSwTo0E8QnvZSXbfcecDkzEpOpEK5FM5NbLwok/lHpGRInFwAIyDRHKZ36RJAB56nj1j2fLdJA4FoqDEgXjZGIJYP9/f6iIvjZ35oB4Nhqu+UpaAGSQ99XYAX0ysPIQMx/DlfxISkLZQATwDukpHAF79TDj/GDVrf7xqalJYlJcaOA+433jVJbNUWCMQwkJlKITdIt5Nf5wtYRhxWVEpcAMzBnVqW0eOgmckjkeXlFFVVKluAUpvfrGV/AtIQsfw5MpBUEsVW+f19YEyqE90VkWuWHAR0WvxaQ2VYEwflyuLO1zaA1V2hlMwko6EgWbRgNIbxtraBaT7Of08gzczpsNLRSVhaJrgo5afYhzrMclhNpEqWD146jSAVTi8o/iA6A/WB4qGTQJpsLEs5Uuno7fSJ5sooAJ3+oeL6KpJHgmA9Noo4mcyUpF8o9eJjKMkxJ0yuipJNgYlnzciXWcvkSdeCXhkwPBFAAoZaVjYEa6jxMzasQHaLGOYZOnSp0ijCkzVqStaWSkmXL8ACZhcggtZwNSC+YKjKbc8QriVWL1NhMyZcJUoBIWQ2U5FaLAUQ6OYgnUYEZSiiYSFApYoGYAqZja40fjpprB/sxSr7+nROClVCZZE5exRkmJclrm8lBU7KKA3wXcsSwtCmyhKSxYZR8QBKb6hiXsQdw14k4Nu7GUUhLkzVSpS+8BWrMiYlaic4KpWVSk5kqBulxmDOSTpcXOmKTL7wWUtBCgXUF5kkZSnQjxm5DuLlmh1m0hUkJKQpaGJCSQSku6XB1ID7XtoYo9raNCaZJASU+EBwA3gLfu0GF6QzYnSJsyaheckhWYqzf2+IsxsznkQbizwOlU6pgmIJ0DoGjXSlmcAPbm6ALaQzYdTPSzJpSACJg3N8gvc6X/6d4FdmZWZa2S5CQLvcuCCT5A9AYq1dv4TvoC1dCZaE3dZckuzE3NhfU7ftEKsNCvFd1CxBcXcDTgNucEO1yss3KxYJ0LHfXTdoL0lGoS5bpLsA3nsPblGwpJhT2xMn0vdMnfctzHHysOI4xSr6XIRl56+Wxs2t4tV6lKnlO5mN+whiqMJStaSdUtbYvo8P467BkKUzD+7DgquzBNiOZYva25cPwivU083OgBSlOWcl9za/3rBbtEs98EAaAWbc/ftBmbSAA+A2Sdtfv94ODW7BafaFGTWzUkhIC22YpfmC/wCkMeB9pqcJefTz/wD4+7Xp/mUloEYJQrWpalpOUWDixc3iricwGf3aRuBxudYZxk9WDGF9DyjtzSfDIpSrj3swJUP9CQr/ALvoydncVp6hC80vu1pYlLuCDoUqYdCCLONXjllRg6SpW+ZuTEcOe8QyKybIXllzFgaG4U7cAp+ekTUfoz/R26RW06BoIF49Uylp8IEc3XiVToFJ3uwGj8yI9M+pWkl1MkOrLZhxttFIuJNxm+y/WKSDcgDnAismJVZIJ56fWKwWNdTxNzGwBO8atiJUa9yYyJe4T9kx7BCdaRjcp7rIH+V/eLf88pP/AHfUNry2hHmqJ1BD9OX7xplHW0N5rDVejoIxyks04crt5OQdx7xFMxVAa7huILjq19w+7xz9JSPrG4q2HhNuG330hrJ+X9DhOx1ANn8yeHIRRqe0IFvCHe9t9bk/pCya99vSK1dNK2ASY2aHyYwTseRcBlHmX1HkPaBlVWrIsQBy+/lAuRhC1q0aDaMBUkBleX0hXyoZZMAzEFRuXfjFujo0Pppxi/UYZMSHYRQTIzWBY8zCvYHYVE6WAxSk+QinMpwzpuOG46cfvWKn8Et/iERLmZSwU/RyPWMor0zWxz7NdokSgJc8DJoFhLkD8qgLnqLhrg6h0lSpE8BSVJmAFwXCmLM4Vsra4eOP9+PxG/HjE1NiRlkZVEXFwSG8+ETlx+ykeWtHYqLCZUklaZaAt1HMEgEkvvtq3SLNTOGWxuD0Gjm+jRzaT2tmIF5mccCT8wXgvR/4jStJqVIHFIzhuOr+iYGDSCppjdRJ1ZJD6khnd/t935QsdpTmR3IL5SnxauUjKSedz+0bHthInMlE9AD6qUuXaxcggG2jPe9o0xjKBm7xCv8AKfdsu5L2PDjBiqfRpbWmb08+UJSZALJZYJ0+JwRycKPQtYwPwmll0qFlSwVLIcAOwBO77DNFCZXF9j5j5gRQqKxQF0v0N+X3zh1xJ6EzZax2iTUKlqcDZRubAu+uj5vQbQSqahGaxsQxtwcDQnnrt/mhdFSDx+2jwTjwv9/T0HOK/jpoHlLVRh8j+I/iHLi+VvxNY+xPlrHiZwKgQxuGG3IfP15GB00nUg35kRCJivLmfb74QfCjeQJVlFImzEzvxJa1rkEZXGvToN3IkmVguooSXsr9W/fi3IQHXUKGpLHgD9/frBNWD14kn5dIHjXtmcmGJlVJ2yg32JuH2Bv5e+9AmlEwzBLU53ez8WihlAD5rf2teKNTVAfCl+aiflGxijW2G51RIJ0WDxca6aHb6cYp1EmUS4Dq2fL9/flCriVZOUHBYD8vh9CIpoFSLiYt+a1H5mEbih1FjNiFMSUmzDUBxFzEa4JkZUgALUFFmvlSRfcsSoX4wsyManptMRm5gAHrax9oszajvUhvTT/b6QuKbtBt1TKUysaJKLFZZ+NWXqLHzinUSDA2bLaKNaEUfp0NGOSWHgR/0x7HN2jIXJfA+M7niQCV5UkkDU7nV76tyiOfQuPDc2YcHb3/AHPEuHkUk9SsyvhCru+x04cmhgkTykuAHffTowjmpaoZp+yKbhC0y3Ic6+X0isnByQHSQ4s4N9fL5wVr8QmTGC1W/KnwJHpc+ZMbU8wIlzCMxOVgOZIc+Q+ZjNP6ZC+iiOgOgvtoDYFrktYcwIrqBAPiUA99tOYhq7P0S5jkpF7By17F+erRXxjBFmaEsWB9Tw+sJm1KrNja6ANNiGQtmcF9S7Eb3vE0vGyINzeyA7sKUkqYOeMQ0eEy1eFMtj98RDrlddAcPVgaoxmYrR4HSZSySVFukOlZ2fKEBQQQ5AJaw6wrTpZCso1eKR5E0K+NxIVjqYqzknhB+hwxecDLezBiXfb3hmxHs3KWJZlpUlRQXQQ7LSQCVEkMGJ2vaE/IV0h1xOrZyuVKnFTkO5s/rElRRTDewA1vpD3XYYZUxMp28AJK8qdrs501geqlQCsmbJvt3iH0cBn9oL5WbBCkKKYzuPUxvLkq3PzhhMhMxKSFy7a+JL7DR7nSIainZZSACADoQdBmNxawvA8kg4oDolg/iAi5Q0RcZZigOSiATwyjXziNcjIlZVduHVh84auzOUpQpkq5O2mo1N36NBt0ZR2CsTIkS1TJi5rZkplpQEeMsCpSlLBGUZgGAJu+kGuytDKqJ0sKC1SZ0rOgk5VJUxzIVlsbpWLNoCIPTcLkrSZapaVoWQe5mgKKSwAVLUogvYcXAAYNcl2a7NdzN79UwNlyoQEd2EpZKQCkkswSAEhm9YWM31v/ACM4r4D/APg9InlJQsywHBSsXBFg6iPECGPIjSKszsoh2AmJKVEKUplJUA1/CqxIJ1dim+oh7qalCSkqUkai5A6xpS1MuYAuWoKSokuDYt4SPvhDZyXsGK+HPKigloUUjKWdyoF7E/dzAemSZxICcp4Om92td/veH+swtC5i8hBCh4rjW5YHax9/Rcw3BVSVqXMT+OwIOgJD8wH31aNHk09iOLsSVYGhc8gkA3GojYYIJKVrQE2Je4vyg3JweYmdMUtNnLFmBJu45XEWJeGqWFIS5zggDjZgW6N6wZNNhV0KODygrO/Efq8T1NKnIo6MLuDb0gth3Z2ZLSvOkgvoz+/3pG4wl0qSoEZrDV/v9WhnKN6FoVsOwwLQq6VAHn+oEQ4pT5SgNc8OohwoMCyS8gJL3f78vsxLUYMlRTnPw9LbxrjlZtihi1OlCAQLki8RIw05EK0O/SHOdhKVBiQW2ttr6RHPw9A+JYAFg7c78tPtoCSNYk1dI33rAutww5SY6FPpackOsKI4Bxx4aRSqaOR+BZPIi3uRwh9mUkc2FEeMZHQzhlPv/wByP3jIO/hTJHXJktAlgKZRYJFwzkEZgdHc6n2EKlVJeYpuO30tG06clIvNuOI9bxlJUAXJB58ekR8eIJzyKVRJUL8IyTVkWaDczGKdKFd4UpAIU+VybAEcPLe8Dq2ppDcKWpNmyhPnvFfFktE1KuwvhmLMACAA4sS2mmn3YQYPaSWC61SwOJctysLnpHNZmPiWf6Uob3WSs+lh7GKFfjE2cR3iyQNBokcgkMB6QkeFJ7Qzn8Z1kdq6Ri8xDHYJ2+RgOcSplkmUcvNIH6aQgSS7AC0FsKmS5aiVyyoNbKSC40AIbU284rgq0hVN2MNVibJVmUO7Oj62dm5u2g2hYl1AlrEwpSb2zlgT97QbocPVNJmz0l/DncsZYfQI2SluHq5MCu2MtNOKUy6ZE6YpSipagtTrcf8A6yQkgAN+Evq4BJUY4v7pOKReV92Tzcbq5i0qBTLL2MtCRsdCvMdIhrqmoW3eTpihu0whwm5LAgOx1A4aw4dmcOkqnzQlCMnx5GtLWlTWDZd1JIS6c0snUmLaez6ROVmlZ0urcAOtlBWUMwT4h5jgITxtddC7fbOfV2CCXLC1Jd0nO5OZMxKwFAgaEMAHckKfZ4EzqHwBTXsfIsRp1+2AjqVThyZ0tmCXKVMQASR8QzAdP+U8oB1uBf0k5dyHcFrta6n9v0ikNpX2JO09CKmg8GYu19ntpwYb23iNFFmuHbhq2l2P3bZ7OWK0ndoQmxBSnNxtlIADC75hezJ8hTwjD3BIB1tvyBYbG1+sPUqbNe6FBMkksRY7erffKJpSFoJCFZRuxbn9veGeVhgl5swBU76NYBwALczb9IH0lIFr1Fkk6a3B/wDLUnYDlG36Nddg6VjE5LpzKUl7jOoDnuzv0EFaHtKhJdSbndQCn/1X9YhTgxClEuAHOxtq+vDZ73igJWZTDQnTR/vWFcU/QynQxHtCVKBSRybf08omm9p5pSUAjxM6mDsC7PfflCmqiUgZk76MT103iAmYPEFNrr76CCqDkOdBVLQpKkzC7j06aQxze0eb4srO9jc3cjTRreQ6xyVWKTU3B+3jeX2mmC60ZhyMWhCD7Elfo6mrGAsAkpfqNPa7g+oiBWJ5CGyBjt0b1tv+bk0c9kdokk3lTB5hveNZva+QhwUTH8vvSLeLj9CXMfZ+Nm9xlN2bXWw4HTle7tavMxJRD5hYcG/TdjY8RCInt1TjWWs35acNYhqO3ctTNLWkf5Zf6KeNhBdGWQ/DFk2tyNrt0+/eIZlawOVAD3L2uwD78/aEaX2rCgyLdUkD1aBld2lnfhWkH/K/uf2hlCINjrVVa16l24eEP9gQNnVAGq0pHAeI+rQinFp6nJWot6B/Ll7RocRUfic9C0NaNgxlr8dQmyQVHio/oIWp+KTFF8xA4DSIipCtVKHVL/IxAoB7O3O0LKSS0PGP0tfxqvzq9TGRWtwjITMbA6hORmLuPMxGMRMs+G43HHpzj2uo5yQQkaO7+E25H6QEnd6D4kKYa2dvMRPKMvYqTXYdrKjvEuLjflyIhfE9SFHKW/WMl1Z2cR4qUTcjXk0UsUtoq82tjxjWbUITqoPwALxSWQBziCXLUtQSgFSjoBvBb+mSDuH9oQk/D56wYpp8yaQUpBS938ItqH/QRDhPZsIZc3xK/KPhH/2Pt1hgRTkXUlYQg5VEoUlKTwNrBt9I5eT+V6gUXH9HTs3TICc0lZyt8JchPIAk5NNHbcPrF6XhZSVZPCFhlJGViOWZKn1NranXWFnImSpPiSFkj4c2RIIJHicul8o+dhBOhxeYEgkv4QTm2O4YcHF+MQXI3toswvgeDopgsI8Sl3JIA4sMoAASH0HExYranK7EOzh30Af5xTwzF0zA6zlc8LFtsw67sYK92hV7EauG20MXVE6KGGUrykhyRmKnOqr3PQ35+sSVUoLZmPLk1y0bzKhSlKQkgBrEHxC2rG3KBlUrulXJ0tyuH9v0gNJ+zPQB7ZUfjDD8O3Dd/QRvJwgokhwczBXNySQlz93PmQViaVfEkqKRZ3vo6eHEenCNp2MAuSkuGysHDnvByfQHz6wam1SF/puxfxqhUiQVX/C4L8hx5G/PnA3AcNmFClsLDccQHJHmNBDlU1cuZLUhVgWB+Y4gXI6XikipQiWlASSAzOOIBBOgc5h6mGWdVRmo3YrYxLUmStTWGp1+IuzaWBT69WA4LIUpZP4Uvdt9v3h+mVMlSDL2UC9wHFzYnfTo44ExVp5MmUjJLbm4dyw34H9Nnh1aVNApN9iXj03KoABnv6tf2jDTqErMRcgm3P8A3hrxGikrUlShcHazvt67c4gXTyybenLp5GDWugUJFPKdyQ379Iq1yGZO8OVTRpG/qRbn84FVGEyyvPnHS142CYU6FtVOpIcHL1uNODwIxGhUo58wv5Q5V9AFJspPrA5dEkJCS9o1OPQyaYqy8LUTqG5OYk/lwTrfrDHLpASAni17We9/KBGLMFECDCVvYJfoFVCoqEvG8yNIrOWqQIo2CyxDlizji2nzjWMjIiObIS5A4waoMGKm+baQGlrKSCNQXh3kYnJEkLSskmxBa3HodIWSb6DZoj/D+YoAhdiH9YyKP86XtPIGwfQbRkTw5Ppjt8rDEzppyhwNNfhDAMeDBooYh2XWJjh8v6l/W/zh4kU8mTmUopS+pUQLDZztESsUplFhNS+3iIHrpCuCYLOYVOFIQspNydi3mIGVWDEg+IDhD6nCqVMxUxc9JLEgXLHU3HMwDxpEqYfCs2NtYPicf7Wwpp9iKezsx7qBDbDno76wxdlMByrU11EAEnYDbzPyjerfLlBZud4jkYuuQoKls7MQq4UOB9Ndo2M5JpsLxjs6BQ0yJWRSkaEKdiRcKGujggHk3nANOH1VMudPqZqJ8qaRlAmKIWRMSsLYsEslJSEpJfM2gvNh/benmgCaiZKUfiyutPkpIuOSkiCcpNJMWJiFy03uxSgjmA7i99oSEVDQZPLaYLNGWkA2eWEkXKnJLJveySnqdOc5ozNWxs91HQDwgqV6Xghh1BmU4mBSQ5CgTZy5e2vPnBSVRSpQC5qiSSeOV+AA6bxe1pIk4t9gNEtUpLBsveNcahgVEjTeIV1KzMSZc0oSLKY2Umx+FiH2zajaLuJzDMQo3YE5coYOdQX4BtOG0K82eUxbjjGS32K24jVIx1STqlRcjxcAbeIaWI2MV6rGUzNRl/6hr6+0LH8aTzHWNVVB3aLLiS2K52GJtUCLKSD1I6Nb94j71TPmHqD97wAXiUsfFNSPMRAatE05JS0uRqTckbJ5/WGclFC42NMqpWeb62GwYejhuDRsZ5ZQL2cl9juw9d2uOFw1NIUJSisLCspCSl1AKcNm6gHUbiKdVJrJc3vw5o8rvoq6CEp1KsxXcFyjW+0QX8mLbVFPE17DVQsF3A87G7jQ3H3wivKqCk2ZuBv5X2sPSLVJS56eTMWoqmzTZIALAqKUgq3VYBrdNX9m0I8ITdSizc+otG80X6A4NA6bUG2j+Z4N5/ueMUp0xWt9Omm8G52DMpctdlBOoVuQG83t5QHwLCnSuatSlAaAl9iVa8LesDzqugYOwfO6xSM4HRz5frDBVUaTJzsxa45OzwOk0SUpBcX9oV8roZRAtMtcyYUhgGJi3WSxLRmVuW/eJMFpcsyYVOAAQk3Yl9fT5xti+HqmS0lLkg/OFu5dh9A/u3TmSNYC1VMSu8OEmjKEJQToL9TrAusoyFknaCjJivPpEpUEkElejbRCjDS6wRYCxgxPpSZoVsI2xGjWuWyCHLbtaBWymQvrw5WoYhvUxXm0yhtblDUrDVCRlSoZsvHeB8ujCEZFl34HTzg00jJpi+0egGCU4M4ADfe8D5yrwyX0DNcsZGsZDWhbPoWoqkg5tTxJch+Z0gLiGLgB39IDYniSmJ4fe0L0ufMmTLHXbb3hFChMmw3WYuT8ObzLwGmVU0qPimMBdjtx0guiiU1wIo1GGr77vEKcM2TcbMeUJkuh1ZewSjXNL5lBPEl36W94ZP5HMdKUylLWoAtslJcZ1KIZKbG51azxv2VxGVJloTMQlQDZswGofRhs9jrFrFcSVP7xBUlMmayFKZ/CFKUkKAuR4jZ945+STUqvQyipKyCmwdalplqCUqmIzS8q0qRMYl0pWLZix14FjYwTq8GEshKlMPCFMxYr+FPUwN7NSZUqolSDUI7mQpa8zlAzElbJOwKjo7M97tDjiOK0apgV30sBiCUqBByspCi3BQtE5cd7TAooATMNBRmclYDrupLhRuLMAQUi/wDcddYHIE4JQUzJniXZJWsMEtmOXhf5w1ysYplfCuWpwQ5OUMQHAD30vppFCfjcpKFMiWCkWykXzWdiGHFgIaLa0M4+xemqnrUsJWtKUkaZiANhdzyud9opTe9IBStSsxbTQgORpptzaGSjWEyFrCg5JbmXbjs+se0aEJpyt0ggKy3u5LM2pPDpFW5ISrE2rWsABbKc6sPmN+kUamhS3iDud4b6eVKEt1JzKvyAJ31F/UfKKE5aFzF5EHLqlJazc9oFyBiK8yjYfDYcPpEMrNLWFp1SXD3HQjcQXliyitLOfPeI+5CiSgW3Ja0N5WCmOGBdrKZSR3hMmZuC4T1Exilv7VAdTrBiRR0c0hSBLbMFKDDKpjdWW6SWGqeJcMWjmk2kXmYo1NiRqxykjUavEkuiLLCfCQ+hAfgSxu+ja3fiwaT2UUn7OlTpKjNKVKSnK4lDMkBKC6c1lMlhoG1A5vuJssEEz6eSEm2aYgqASkgMAdWu9+kcrEhgM1yo2sD1J848l0aw722Ggc/fzguWqAPnaTHZGf8AoKCmAdTm5HW8BRixyEAoAINn46loWRLyAZh8W1nDWO9jeNVUJu5ubjn99I2foFbsJVeIqZiXADDdh0gemsPpEEum8GZThn5W0iOZLKUZgXc26HkN/wBoGSDRfTiZFrXaLNPiTpZ9C/TlAUyXIJNlaDW/ARXRT2OYkMWfSKLkS9GcbGJVe5uYq1VcFPrAX+HypdRLD3HC8ZLDpcKU3lbk8M+X4jKBrUVoJYH9IiXNIs79LxCKdJdSXNxbhzfWCFPSsbt0g+T9BxKiZ624RWmVTRexaVlbmHgJNXrFU7ViUbVE9xFBQj1Rjx4FoYyPIx4yNRrOoVEgmB6MKSFglR1duPnGRkTk2TigkupKRYMOF/16RMJYJLPmIFg7n6xkZEErGZJ/B5rOSoa35ixEeyqPOvIAxD8diHvx/aMjIzXZk+i5TYaFFWVgQb2szxvSUyFFSQWA99tIyMgV2NHtEUygMsJCkuSbAg2frE6sGDXKc6f8rMNoyMgqJRdkcqjKACVJOrgXe3CMM4uQIyMgPQJEs2ekJYXez7PFFKCSyBtqHJfXSMjI58m02Tk90EThCsiSoZQuwKkm4YF9N3AbiepBCXIUqUpK1ledOfMbnMlRAclyTlG7iyIyMiUJtNUXrspVNEoU6GsoEJB5DNx3Ov0MR4nh4lpSE/ESFG52ct7j/kPERkZHXW1/6I+j2qwVzJIS4CnU6QQfhN98rBm5HjFHFZAExIuCnfS5bh5CMjIXj2/+jT0ixiWCKWqWzM5zXbgXgNiTd8Ak6EAbcOEZGRTiV9+gcmj3HZYQgANc8NhcXiKglIVJZQNydtYyMiygsRL2Ua9u9QlCbJYe8a48hRCQE2cx7GQ2k0ZMypw1a5SQCHYONIjRhgEvKVAFr31eMjIaOzN0VwiVKDBQ6m0aTapIBY3baMjIpggNugXidVmbkIEThGRkMkkKmRARZRSEsBvHkZEuigVTgthaMjIyJ5MSz//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MTEhUUExQWFhUVFxgbGBgYGBgYHBcYFxcYGRgVHBgcHSghHBolHBcaITEhJSkrLi4uFx8zODMsNygtLisBCgoKDg0OGhAQGy0mHyQsLCwsLCwsLCwsLCwsLCwsLCwsLCwsLCwsLCwsLCwsLCwsLCwsLCwsLCwsLCwsLCwsLP/AABEIALgBEgMBIgACEQEDEQH/xAAcAAACAgMBAQAAAAAAAAAAAAAFBgMEAAIHAQj/xABDEAABAgQEAwYEBAQEBQQDAAABAhEAAwQhBRIxQVFhcQYTIoGRoTKx4fBCUsHRFBUjYgdygvEWkqKywjNTg9IXJEP/xAAZAQADAQEBAAAAAAAAAAAAAAABAgMABAX/xAAoEQACAgICAwACAQQDAAAAAAAAAQIREiEDMRNBURRhBCIykaFCcYH/2gAMAwEAAhEDEQA/ABiQpOhMbmdMOqiesSmWHjzJFaPPyKk2zaPElJPUBqRwjJ0t4yCkjZMnOJTEjwrUIE1mO1Bf+ototz0k2G8V1YcvYfrApBzByq+YdVKjXvSqxUT6xPOpVi0RppiNY1IORt4gNT6xrIQp3MadwomJEIA3PrGaDYRCBygvT0BUi0skNrlbzeF6VOciGiiwxE1F5h53P7xGZTjFqqTlUQC3SGDszSTVqDKLctoinYIEl0kEDjaPKCvmyz4SA0RbtaH6Ox4agSkJClAWGpck9SfkIuVFDJmsZkpC20zoCm6ZhHOMG7doln+sHbdIg4j/ABIpibJW3FgISEZLstmhxkSUoAShISkaBIAA8hG7Qo//AJBpufmRGx7f0v5odxYM4/RsEetCRP8A8QpOiQeo+oinM/xCV+FB8wf2gqL+AfLFexrxOiTnSsBIO7lot1FUhCHzJ23Ec4xHtbNmAhMs+L7tCfWTZpJzTQgcCr9ILhIl5Y3odu0uIS0zCAoZSCXfQ3jk/aysQsskg32i5MkoUbzlKbYJV7OA/lGk7DJaQFqlzlAgEKZLKdWVgrMxU4+HW2jRSFJ22Lt9IUkxYpJ6gRlBg2mqpAW7qY/RJ/8AKLsnEqQD4Fp6oHTYmLucWI81/wASGgrJrjwPDdh+N5QAqVAaRjFLstuqVj3ytF+ViEg6TEHopP7xNwhIm+TkXoKHF0H/APiYrKmg37qI/wCOlpFyG6iI1Y9JG5PRz8oKhFexPJN+v9EsvnJBjyolki0sJ84h/nyDok+bxisSfRHvBqIHLk+FOdSzOKYoTsHmKPxAdIIza5b/APpxRnYpOHwpHpG0gpzZH/IF/n+UZEf80qfyj0jI2g/1/RuKE8I9yhtIlWW2inPqDwhxEeLQOEapQOERpKjFuRIMAzZpJkXdoIJkxJKpzE38OYaibkCarDsxeKkzC1QxdwY8MmNRs6FabhiopzMPVwhyVT84gmUvOBQy5BSl0qhtFqWlY0cQaXKaK81ZG0CgqbKOaYbZi0bS6N9SYkKzwiWW28LihnNkScMRu8Spw6XFpMtJ3iGrmolsNVHQD5vsILpATlJ0j2XQyxtEkyXIQHUEgcSQIGVs2axdSJSQhSyVFgAnUZmuomwG/lFTBqA1ACyq5librn/phTL0uFJv4f7TpEnzJF1/Gk+2FZmJU6bAA+R/aK3/ABCCcspAf+4W5niekeycPacEBr5wFKTYWKQopOmoI8oZEYPlqlpSlCQQhSRdRJyDM27OSpr2NnEIuf0VX8aPsX5lJMmt3s8olstS1BJypQhIJGRLZlEkAAnc32ITDJEmZI72WqZMVLWUzQqWkMkpUtK0hOyghYDlyUM13HVxRqCu8TLQpS0lJllu6npLEh7hKiQNBZh4T8ICDs6lMsyaOmmSUTXM+YJhUopUCkygACVEJWoJBUkALJ10mnrZ0YKIvYnggkqKDdSQXIDJUyykBJza5SlRcbKGwfxGDjupj/GlJSkPpMKhMlqcM4MtyDce0dJm4c1SFBIFlHW4dCknp8QcjdL8YF0eHJNZNQj/ANOakulgnK3iQE7Oki2loGLXQLOe/wDDJCRNUg2SHIFrsHfm7bwFosH73Okl9GuLPsOF/wBY7D2s7PplySpAZRTcBmDs4c7X9hCVgmHLyLU1g+txYODezAKd/wC3lFY7Tdi7TExOElcxadr8gPEyS4fZ+jxVm4WUKCLl9+D6Dj+0OuEYcQZilJPxM46qDbh7e2mkCJCe8qLm5U5FrHNo+9oZRdmyYsVOHGUHVq9stms482a3SNjPmoUEvms4dw46+UM2Pp8SAGL7aand/v1jTEqRKAVlPwjKLW104EFvOCosNpgaixIEgK8D/mPhfg9mhtwmkIWlWxfQkg2Plq0LVLQd6hXF2fdrEiIpEhclZTImrlqe7HXe40Pm8ZWnsnPjUlpj9OlpiouSkAk7AnyF4WFdpKpLpWlK2bxgZVNuW+EnyEYuvkrSp15VlKnEzwkuDZzYvyMVzRyfjzXZue1dPsiYRxZN+esZAVFDLIB79At+RUZCZnT+NA6otYO0RTEjhA9ONyxuWPKJ1YijiIpaOTCS7RMhQG0WZc2Bia5G5HrFlGJSwLF+l/eNYHF/ApLqDEvfGAyMaewSPMv8omTiSuCTGzQvhkE+9MalZjamnJUHZolITDkXoqqUYimGLhCYHVs/IeUZhWyCYYrKXFgT0K3iOYhPGEsdFbMOPtGyVJ4xVnzgDE1JTKmFkgwrkkWXHJlkTE8YsYVTd4skISshtWDjgX2hmwLsKFgKnKUx2EM1F2SpZSgpKDmGhzH06RKU7VI6uLhcXbF2rwVCkzECSVyZqUhcgkS1yyL50LUb+K4IJ1aKWAYaaaZKT3K0SJMtYSkhJWuYsPMJP5SVqPVmtD7PwxyCks34SHB/b6RSq6GYSl0AZFBQUlRU3F0kB/QtEVCtPo6n+hZrcNy00wKT4s2YaFQJyO5HAAh+cG8BwFJlImLJKzLy9PE4UDqC0EO6p7ksSE3CvckFrk8YoysTmf1ClPgGjB24a/pGx3YtUR1lTNkzggoUtKtFpYFzqFhsqtOt94nqapMxC5SSpC1algC77JJB8xxgfK7TOoCZtraNZuPSlpIUE3exsXYXB26vtFPDNNNIXyxemE04UtQDkkgAEqsSG0CtdS5J4BhFeRSGmmBavimKIzEOkPcsA+V+cUJeKqQBlmEjXKtlgjVgo+IHm5irPxcTFBUx0XDqQStPVttrsIfGVM2UGxwxVcpcspUoAKGuluVtYVzQS0pKZa0HgAQ58YNx5H6xviuMpmAd0XSz7OmztY3Nj6iAa8UbUZg292u+uo094MeDkatAlyRTLH8H4gghgbHXXj8/SFuhwIoUtagQ/rsT7N6wcGPjRSC3XMbddv3iWZiss3cv0142fdm84L4uSPoKlB+wDW4SlRSoj4fT7s3lAnH8OUqQptQXbkDf9B/tDNPrJZsDfofttT5RWmVafzDex/2+kZZILURawajKJIChrcjg/voID0VOo1KyQpkv9NYbVrHEfekVlTQL/KG2LoWO0MzKAE6q8rRFOw8FCSoXYO/SDlX3SyMyXbT78ojmqlqBBzAaW/3gta6MmIy1Icto/ExkM38pk8V+gj2NhH4NkNE7A0Ke7pBZ3I8QS6g7sb3fRlAcSKgw9CQwzHa5NiNrvfz+cdIl4MvLNUgg8vhAKWKSwsWYDQaDnFXDuzBUgZ05Xf4gGSM2YnkCSo8SS+9uNya2Gk9CCnDxqUk8AfU348ogqQkOzW9uvD6Q4zMLWJikEhLZgLjZrtcCxBYvryMVa7CGAGQsq+mniYsduHtaG8kl6FwT2JRUX/aL1FiOU+M5U2udHgurA1maUtYtdn1ACSNX4jj7RBOwQMXAcX4eekN5L0xXANYfOQQ4WlQO4IMTTKlA3hQnYKCWDpIvY6Ae49YqT6ScgOJhIHFz9dorHmitHPL+Lk7Q4zaxHGKFRVpNnhep1LA/qZBwPiHztG1ZUJlsSwcsDt/vDeSxfxqL9RYODFI1KjuYnpVlSeL7wSVhEtKHmzUpOyB4lH/QLtzLDnE7RWMGivhhQT4oacLr5SFBmhREgPYMOev06RPLZPWFcExlaOt0HaqRlAJ9IOU2Iy1/CqOGUdaEG78YLI7RFLMTwDffOMoqPsbyS+HZwY9jk0jtHWFwiUtxxLElgpsgBLsfYxr/AD/E1A5UpAtchZHiIylwrQi7tByj9Hyl8OsTEAhixHAwPqMIlFJSkmWD/wC2rKP+X4faOU1OM16VlMxQT4XdtwElQPjcNnA47s1zUn9oa1CXJJD5X7pZSSOCkm5cEMBsSSA7a4muXweMR7I5lMielv7k3H+pJHygfN7G1INpkhYb8S1JP/YfnCeO1tSGJIDt+Eh9eKuII+7RVPa6qL/1EWH4QfY5jBXK09MTFPtB+opp8p86UlreFYPzaB/88ALZGbdxC4vHlKH9TMeht5iPP5qna3t6QfNL2DxoYp9elZdKR10Jvq4MQCaoqYFut/0gbLmFYzAEg77HzjJdblV4nB2e0PGbZPktLQVFOv8AMn0+sezJczYJPS3s0RSa4GLQqIrk/py+SaZXQpY/A/RV/QiKkyYom6T00IgkJ5P4X8on70kXS/lE3LfZaPJP4C6SSZlk5QeZ620iSbhM3Q+yhFwBR+GXfize8SLXMA8QIjKa9mcuTtIVqpGUkFJccYjlSwTo0E8QnvZSXbfcecDkzEpOpEK5FM5NbLwok/lHpGRInFwAIyDRHKZ36RJAB56nj1j2fLdJA4FoqDEgXjZGIJYP9/f6iIvjZ35oB4Nhqu+UpaAGSQ99XYAX0ysPIQMx/DlfxISkLZQATwDukpHAF79TDj/GDVrf7xqalJYlJcaOA+433jVJbNUWCMQwkJlKITdIt5Nf5wtYRhxWVEpcAMzBnVqW0eOgmckjkeXlFFVVKluAUpvfrGV/AtIQsfw5MpBUEsVW+f19YEyqE90VkWuWHAR0WvxaQ2VYEwflyuLO1zaA1V2hlMwko6EgWbRgNIbxtraBaT7Of08gzczpsNLRSVhaJrgo5afYhzrMclhNpEqWD146jSAVTi8o/iA6A/WB4qGTQJpsLEs5Uuno7fSJ5sooAJ3+oeL6KpJHgmA9Noo4mcyUpF8o9eJjKMkxJ0yuipJNgYlnzciXWcvkSdeCXhkwPBFAAoZaVjYEa6jxMzasQHaLGOYZOnSp0ijCkzVqStaWSkmXL8ACZhcggtZwNSC+YKjKbc8QriVWL1NhMyZcJUoBIWQ2U5FaLAUQ6OYgnUYEZSiiYSFApYoGYAqZja40fjpprB/sxSr7+nROClVCZZE5exRkmJclrm8lBU7KKA3wXcsSwtCmyhKSxYZR8QBKb6hiXsQdw14k4Nu7GUUhLkzVSpS+8BWrMiYlaic4KpWVSk5kqBulxmDOSTpcXOmKTL7wWUtBCgXUF5kkZSnQjxm5DuLlmh1m0hUkJKQpaGJCSQSku6XB1ID7XtoYo9raNCaZJASU+EBwA3gLfu0GF6QzYnSJsyaheckhWYqzf2+IsxsznkQbizwOlU6pgmIJ0DoGjXSlmcAPbm6ALaQzYdTPSzJpSACJg3N8gvc6X/6d4FdmZWZa2S5CQLvcuCCT5A9AYq1dv4TvoC1dCZaE3dZckuzE3NhfU7ftEKsNCvFd1CxBcXcDTgNucEO1yss3KxYJ0LHfXTdoL0lGoS5bpLsA3nsPblGwpJhT2xMn0vdMnfctzHHysOI4xSr6XIRl56+Wxs2t4tV6lKnlO5mN+whiqMJStaSdUtbYvo8P467BkKUzD+7DgquzBNiOZYva25cPwivU083OgBSlOWcl9za/3rBbtEs98EAaAWbc/ftBmbSAA+A2Sdtfv94ODW7BafaFGTWzUkhIC22YpfmC/wCkMeB9pqcJefTz/wD4+7Xp/mUloEYJQrWpalpOUWDixc3iricwGf3aRuBxudYZxk9WDGF9DyjtzSfDIpSrj3swJUP9CQr/ALvoydncVp6hC80vu1pYlLuCDoUqYdCCLONXjllRg6SpW+ZuTEcOe8QyKybIXllzFgaG4U7cAp+ekTUfoz/R26RW06BoIF49Uylp8IEc3XiVToFJ3uwGj8yI9M+pWkl1MkOrLZhxttFIuJNxm+y/WKSDcgDnAismJVZIJ56fWKwWNdTxNzGwBO8atiJUa9yYyJe4T9kx7BCdaRjcp7rIH+V/eLf88pP/AHfUNry2hHmqJ1BD9OX7xplHW0N5rDVejoIxyks04crt5OQdx7xFMxVAa7huILjq19w+7xz9JSPrG4q2HhNuG330hrJ+X9DhOx1ANn8yeHIRRqe0IFvCHe9t9bk/pCya99vSK1dNK2ASY2aHyYwTseRcBlHmX1HkPaBlVWrIsQBy+/lAuRhC1q0aDaMBUkBleX0hXyoZZMAzEFRuXfjFujo0Pppxi/UYZMSHYRQTIzWBY8zCvYHYVE6WAxSk+QinMpwzpuOG46cfvWKn8Et/iERLmZSwU/RyPWMor0zWxz7NdokSgJc8DJoFhLkD8qgLnqLhrg6h0lSpE8BSVJmAFwXCmLM4Vsra4eOP9+PxG/HjE1NiRlkZVEXFwSG8+ETlx+ykeWtHYqLCZUklaZaAt1HMEgEkvvtq3SLNTOGWxuD0Gjm+jRzaT2tmIF5mccCT8wXgvR/4jStJqVIHFIzhuOr+iYGDSCppjdRJ1ZJD6khnd/t935QsdpTmR3IL5SnxauUjKSedz+0bHthInMlE9AD6qUuXaxcggG2jPe9o0xjKBm7xCv8AKfdsu5L2PDjBiqfRpbWmb08+UJSZALJZYJ0+JwRycKPQtYwPwmll0qFlSwVLIcAOwBO77DNFCZXF9j5j5gRQqKxQF0v0N+X3zh1xJ6EzZax2iTUKlqcDZRubAu+uj5vQbQSqahGaxsQxtwcDQnnrt/mhdFSDx+2jwTjwv9/T0HOK/jpoHlLVRh8j+I/iHLi+VvxNY+xPlrHiZwKgQxuGG3IfP15GB00nUg35kRCJivLmfb74QfCjeQJVlFImzEzvxJa1rkEZXGvToN3IkmVguooSXsr9W/fi3IQHXUKGpLHgD9/frBNWD14kn5dIHjXtmcmGJlVJ2yg32JuH2Bv5e+9AmlEwzBLU53ez8WihlAD5rf2teKNTVAfCl+aiflGxijW2G51RIJ0WDxca6aHb6cYp1EmUS4Dq2fL9/flCriVZOUHBYD8vh9CIpoFSLiYt+a1H5mEbih1FjNiFMSUmzDUBxFzEa4JkZUgALUFFmvlSRfcsSoX4wsyManptMRm5gAHrax9oszajvUhvTT/b6QuKbtBt1TKUysaJKLFZZ+NWXqLHzinUSDA2bLaKNaEUfp0NGOSWHgR/0x7HN2jIXJfA+M7niQCV5UkkDU7nV76tyiOfQuPDc2YcHb3/AHPEuHkUk9SsyvhCru+x04cmhgkTykuAHffTowjmpaoZp+yKbhC0y3Ic6+X0isnByQHSQ4s4N9fL5wVr8QmTGC1W/KnwJHpc+ZMbU8wIlzCMxOVgOZIc+Q+ZjNP6ZC+iiOgOgvtoDYFrktYcwIrqBAPiUA99tOYhq7P0S5jkpF7By17F+erRXxjBFmaEsWB9Tw+sJm1KrNja6ANNiGQtmcF9S7Eb3vE0vGyINzeyA7sKUkqYOeMQ0eEy1eFMtj98RDrlddAcPVgaoxmYrR4HSZSySVFukOlZ2fKEBQQQ5AJaw6wrTpZCso1eKR5E0K+NxIVjqYqzknhB+hwxecDLezBiXfb3hmxHs3KWJZlpUlRQXQQ7LSQCVEkMGJ2vaE/IV0h1xOrZyuVKnFTkO5s/rElRRTDewA1vpD3XYYZUxMp28AJK8qdrs501geqlQCsmbJvt3iH0cBn9oL5WbBCkKKYzuPUxvLkq3PzhhMhMxKSFy7a+JL7DR7nSIainZZSACADoQdBmNxawvA8kg4oDolg/iAi5Q0RcZZigOSiATwyjXziNcjIlZVduHVh84auzOUpQpkq5O2mo1N36NBt0ZR2CsTIkS1TJi5rZkplpQEeMsCpSlLBGUZgGAJu+kGuytDKqJ0sKC1SZ0rOgk5VJUxzIVlsbpWLNoCIPTcLkrSZapaVoWQe5mgKKSwAVLUogvYcXAAYNcl2a7NdzN79UwNlyoQEd2EpZKQCkkswSAEhm9YWM31v/ACM4r4D/APg9InlJQsywHBSsXBFg6iPECGPIjSKszsoh2AmJKVEKUplJUA1/CqxIJ1dim+oh7qalCSkqUkai5A6xpS1MuYAuWoKSokuDYt4SPvhDZyXsGK+HPKigloUUjKWdyoF7E/dzAemSZxICcp4Om92td/veH+swtC5i8hBCh4rjW5YHax9/Rcw3BVSVqXMT+OwIOgJD8wH31aNHk09iOLsSVYGhc8gkA3GojYYIJKVrQE2Je4vyg3JweYmdMUtNnLFmBJu45XEWJeGqWFIS5zggDjZgW6N6wZNNhV0KODygrO/Efq8T1NKnIo6MLuDb0gth3Z2ZLSvOkgvoz+/3pG4wl0qSoEZrDV/v9WhnKN6FoVsOwwLQq6VAHn+oEQ4pT5SgNc8OohwoMCyS8gJL3f78vsxLUYMlRTnPw9LbxrjlZtihi1OlCAQLki8RIw05EK0O/SHOdhKVBiQW2ttr6RHPw9A+JYAFg7c78tPtoCSNYk1dI33rAutww5SY6FPpackOsKI4Bxx4aRSqaOR+BZPIi3uRwh9mUkc2FEeMZHQzhlPv/wByP3jIO/hTJHXJktAlgKZRYJFwzkEZgdHc6n2EKlVJeYpuO30tG06clIvNuOI9bxlJUAXJB58ekR8eIJzyKVRJUL8IyTVkWaDczGKdKFd4UpAIU+VybAEcPLe8Dq2ppDcKWpNmyhPnvFfFktE1KuwvhmLMACAA4sS2mmn3YQYPaSWC61SwOJctysLnpHNZmPiWf6Uob3WSs+lh7GKFfjE2cR3iyQNBokcgkMB6QkeFJ7Qzn8Z1kdq6Ri8xDHYJ2+RgOcSplkmUcvNIH6aQgSS7AC0FsKmS5aiVyyoNbKSC40AIbU284rgq0hVN2MNVibJVmUO7Oj62dm5u2g2hYl1AlrEwpSb2zlgT97QbocPVNJmz0l/DncsZYfQI2SluHq5MCu2MtNOKUy6ZE6YpSipagtTrcf8A6yQkgAN+Evq4BJUY4v7pOKReV92Tzcbq5i0qBTLL2MtCRsdCvMdIhrqmoW3eTpihu0whwm5LAgOx1A4aw4dmcOkqnzQlCMnx5GtLWlTWDZd1JIS6c0snUmLaez6ROVmlZ0urcAOtlBWUMwT4h5jgITxtddC7fbOfV2CCXLC1Jd0nO5OZMxKwFAgaEMAHckKfZ4EzqHwBTXsfIsRp1+2AjqVThyZ0tmCXKVMQASR8QzAdP+U8oB1uBf0k5dyHcFrta6n9v0ikNpX2JO09CKmg8GYu19ntpwYb23iNFFmuHbhq2l2P3bZ7OWK0ndoQmxBSnNxtlIADC75hezJ8hTwjD3BIB1tvyBYbG1+sPUqbNe6FBMkksRY7erffKJpSFoJCFZRuxbn9veGeVhgl5swBU76NYBwALczb9IH0lIFr1Fkk6a3B/wDLUnYDlG36Nddg6VjE5LpzKUl7jOoDnuzv0EFaHtKhJdSbndQCn/1X9YhTgxClEuAHOxtq+vDZ73igJWZTDQnTR/vWFcU/QynQxHtCVKBSRybf08omm9p5pSUAjxM6mDsC7PfflCmqiUgZk76MT103iAmYPEFNrr76CCqDkOdBVLQpKkzC7j06aQxze0eb4srO9jc3cjTRreQ6xyVWKTU3B+3jeX2mmC60ZhyMWhCD7Elfo6mrGAsAkpfqNPa7g+oiBWJ5CGyBjt0b1tv+bk0c9kdokk3lTB5hveNZva+QhwUTH8vvSLeLj9CXMfZ+Nm9xlN2bXWw4HTle7tavMxJRD5hYcG/TdjY8RCInt1TjWWs35acNYhqO3ctTNLWkf5Zf6KeNhBdGWQ/DFk2tyNrt0+/eIZlawOVAD3L2uwD78/aEaX2rCgyLdUkD1aBld2lnfhWkH/K/uf2hlCINjrVVa16l24eEP9gQNnVAGq0pHAeI+rQinFp6nJWot6B/Ll7RocRUfic9C0NaNgxlr8dQmyQVHio/oIWp+KTFF8xA4DSIipCtVKHVL/IxAoB7O3O0LKSS0PGP0tfxqvzq9TGRWtwjITMbA6hORmLuPMxGMRMs+G43HHpzj2uo5yQQkaO7+E25H6QEnd6D4kKYa2dvMRPKMvYqTXYdrKjvEuLjflyIhfE9SFHKW/WMl1Z2cR4qUTcjXk0UsUtoq82tjxjWbUITqoPwALxSWQBziCXLUtQSgFSjoBvBb+mSDuH9oQk/D56wYpp8yaQUpBS938ItqH/QRDhPZsIZc3xK/KPhH/2Pt1hgRTkXUlYQg5VEoUlKTwNrBt9I5eT+V6gUXH9HTs3TICc0lZyt8JchPIAk5NNHbcPrF6XhZSVZPCFhlJGViOWZKn1NranXWFnImSpPiSFkj4c2RIIJHicul8o+dhBOhxeYEgkv4QTm2O4YcHF+MQXI3toswvgeDopgsI8Sl3JIA4sMoAASH0HExYranK7EOzh30Af5xTwzF0zA6zlc8LFtsw67sYK92hV7EauG20MXVE6KGGUrykhyRmKnOqr3PQ35+sSVUoLZmPLk1y0bzKhSlKQkgBrEHxC2rG3KBlUrulXJ0tyuH9v0gNJ+zPQB7ZUfjDD8O3Dd/QRvJwgokhwczBXNySQlz93PmQViaVfEkqKRZ3vo6eHEenCNp2MAuSkuGysHDnvByfQHz6wam1SF/puxfxqhUiQVX/C4L8hx5G/PnA3AcNmFClsLDccQHJHmNBDlU1cuZLUhVgWB+Y4gXI6XikipQiWlASSAzOOIBBOgc5h6mGWdVRmo3YrYxLUmStTWGp1+IuzaWBT69WA4LIUpZP4Uvdt9v3h+mVMlSDL2UC9wHFzYnfTo44ExVp5MmUjJLbm4dyw34H9Nnh1aVNApN9iXj03KoABnv6tf2jDTqErMRcgm3P8A3hrxGikrUlShcHazvt67c4gXTyybenLp5GDWugUJFPKdyQ379Iq1yGZO8OVTRpG/qRbn84FVGEyyvPnHS142CYU6FtVOpIcHL1uNODwIxGhUo58wv5Q5V9AFJspPrA5dEkJCS9o1OPQyaYqy8LUTqG5OYk/lwTrfrDHLpASAni17We9/KBGLMFECDCVvYJfoFVCoqEvG8yNIrOWqQIo2CyxDlizji2nzjWMjIiObIS5A4waoMGKm+baQGlrKSCNQXh3kYnJEkLSskmxBa3HodIWSb6DZoj/D+YoAhdiH9YyKP86XtPIGwfQbRkTw5Ppjt8rDEzppyhwNNfhDAMeDBooYh2XWJjh8v6l/W/zh4kU8mTmUopS+pUQLDZztESsUplFhNS+3iIHrpCuCYLOYVOFIQspNydi3mIGVWDEg+IDhD6nCqVMxUxc9JLEgXLHU3HMwDxpEqYfCs2NtYPicf7Wwpp9iKezsx7qBDbDno76wxdlMByrU11EAEnYDbzPyjerfLlBZud4jkYuuQoKls7MQq4UOB9Ndo2M5JpsLxjs6BQ0yJWRSkaEKdiRcKGujggHk3nANOH1VMudPqZqJ8qaRlAmKIWRMSsLYsEslJSEpJfM2gvNh/benmgCaiZKUfiyutPkpIuOSkiCcpNJMWJiFy03uxSgjmA7i99oSEVDQZPLaYLNGWkA2eWEkXKnJLJveySnqdOc5ozNWxs91HQDwgqV6Xghh1BmU4mBSQ5CgTZy5e2vPnBSVRSpQC5qiSSeOV+AA6bxe1pIk4t9gNEtUpLBsveNcahgVEjTeIV1KzMSZc0oSLKY2Umx+FiH2zajaLuJzDMQo3YE5coYOdQX4BtOG0K82eUxbjjGS32K24jVIx1STqlRcjxcAbeIaWI2MV6rGUzNRl/6hr6+0LH8aTzHWNVVB3aLLiS2K52GJtUCLKSD1I6Nb94j71TPmHqD97wAXiUsfFNSPMRAatE05JS0uRqTckbJ5/WGclFC42NMqpWeb62GwYejhuDRsZ5ZQL2cl9juw9d2uOFw1NIUJSisLCspCSl1AKcNm6gHUbiKdVJrJc3vw5o8rvoq6CEp1KsxXcFyjW+0QX8mLbVFPE17DVQsF3A87G7jQ3H3wivKqCk2ZuBv5X2sPSLVJS56eTMWoqmzTZIALAqKUgq3VYBrdNX9m0I8ITdSizc+otG80X6A4NA6bUG2j+Z4N5/ueMUp0xWt9Omm8G52DMpctdlBOoVuQG83t5QHwLCnSuatSlAaAl9iVa8LesDzqugYOwfO6xSM4HRz5frDBVUaTJzsxa45OzwOk0SUpBcX9oV8roZRAtMtcyYUhgGJi3WSxLRmVuW/eJMFpcsyYVOAAQk3Yl9fT5xti+HqmS0lLkg/OFu5dh9A/u3TmSNYC1VMSu8OEmjKEJQToL9TrAusoyFknaCjJivPpEpUEkElejbRCjDS6wRYCxgxPpSZoVsI2xGjWuWyCHLbtaBWymQvrw5WoYhvUxXm0yhtblDUrDVCRlSoZsvHeB8ujCEZFl34HTzg00jJpi+0egGCU4M4ADfe8D5yrwyX0DNcsZGsZDWhbPoWoqkg5tTxJch+Z0gLiGLgB39IDYniSmJ4fe0L0ufMmTLHXbb3hFChMmw3WYuT8ObzLwGmVU0qPimMBdjtx0guiiU1wIo1GGr77vEKcM2TcbMeUJkuh1ZewSjXNL5lBPEl36W94ZP5HMdKUylLWoAtslJcZ1KIZKbG51azxv2VxGVJloTMQlQDZswGofRhs9jrFrFcSVP7xBUlMmayFKZ/CFKUkKAuR4jZ945+STUqvQyipKyCmwdalplqCUqmIzS8q0qRMYl0pWLZix14FjYwTq8GEshKlMPCFMxYr+FPUwN7NSZUqolSDUI7mQpa8zlAzElbJOwKjo7M97tDjiOK0apgV30sBiCUqBByspCi3BQtE5cd7TAooATMNBRmclYDrupLhRuLMAQUi/wDcddYHIE4JQUzJniXZJWsMEtmOXhf5w1ysYplfCuWpwQ5OUMQHAD30vppFCfjcpKFMiWCkWykXzWdiGHFgIaLa0M4+xemqnrUsJWtKUkaZiANhdzyud9opTe9IBStSsxbTQgORpptzaGSjWEyFrCg5JbmXbjs+se0aEJpyt0ggKy3u5LM2pPDpFW5ISrE2rWsABbKc6sPmN+kUamhS3iDud4b6eVKEt1JzKvyAJ31F/UfKKE5aFzF5EHLqlJazc9oFyBiK8yjYfDYcPpEMrNLWFp1SXD3HQjcQXliyitLOfPeI+5CiSgW3Ja0N5WCmOGBdrKZSR3hMmZuC4T1Exilv7VAdTrBiRR0c0hSBLbMFKDDKpjdWW6SWGqeJcMWjmk2kXmYo1NiRqxykjUavEkuiLLCfCQ+hAfgSxu+ja3fiwaT2UUn7OlTpKjNKVKSnK4lDMkBKC6c1lMlhoG1A5vuJssEEz6eSEm2aYgqASkgMAdWu9+kcrEhgM1yo2sD1J848l0aw722Ggc/fzguWqAPnaTHZGf8AoKCmAdTm5HW8BRixyEAoAINn46loWRLyAZh8W1nDWO9jeNVUJu5ubjn99I2foFbsJVeIqZiXADDdh0gemsPpEEum8GZThn5W0iOZLKUZgXc26HkN/wBoGSDRfTiZFrXaLNPiTpZ9C/TlAUyXIJNlaDW/ARXRT2OYkMWfSKLkS9GcbGJVe5uYq1VcFPrAX+HypdRLD3HC8ZLDpcKU3lbk8M+X4jKBrUVoJYH9IiXNIs79LxCKdJdSXNxbhzfWCFPSsbt0g+T9BxKiZ624RWmVTRexaVlbmHgJNXrFU7ViUbVE9xFBQj1Rjx4FoYyPIx4yNRrOoVEgmB6MKSFglR1duPnGRkTk2TigkupKRYMOF/16RMJYJLPmIFg7n6xkZEErGZJ/B5rOSoa35ixEeyqPOvIAxD8diHvx/aMjIzXZk+i5TYaFFWVgQb2szxvSUyFFSQWA99tIyMgV2NHtEUygMsJCkuSbAg2frE6sGDXKc6f8rMNoyMgqJRdkcqjKACVJOrgXe3CMM4uQIyMgPQJEs2ekJYXez7PFFKCSyBtqHJfXSMjI58m02Tk90EThCsiSoZQuwKkm4YF9N3AbiepBCXIUqUpK1ledOfMbnMlRAclyTlG7iyIyMiUJtNUXrspVNEoU6GsoEJB5DNx3Ov0MR4nh4lpSE/ESFG52ct7j/kPERkZHXW1/6I+j2qwVzJIS4CnU6QQfhN98rBm5HjFHFZAExIuCnfS5bh5CMjIXj2/+jT0ixiWCKWqWzM5zXbgXgNiTd8Ak6EAbcOEZGRTiV9+gcmj3HZYQgANc8NhcXiKglIVJZQNydtYyMiygsRL2Ua9u9QlCbJYe8a48hRCQE2cx7GQ2k0ZMypw1a5SQCHYONIjRhgEvKVAFr31eMjIaOzN0VwiVKDBQ6m0aTapIBY3baMjIpggNugXidVmbkIEThGRkMkkKmRARZRSEsBvHkZEuigVTgthaMjIyJ5MSz//Z"/>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jpeg;base64,/9j/4AAQSkZJRgABAQAAAQABAAD/2wCEAAkGBxMTEhUUExQWFhUVFxgbGBgYGBgYHBcYFxcYGRgVHBgcHSghHBolHBcaITEhJSkrLi4uFx8zODMsNygtLisBCgoKDg0OGhAQGy0mHyQsLCwsLCwsLCwsLCwsLCwsLCwsLCwsLCwsLCwsLCwsLCwsLCwsLCwsLCwsLCwsLCwsLP/AABEIALgBEgMBIgACEQEDEQH/xAAcAAACAgMBAQAAAAAAAAAAAAAFBgMEAAIHAQj/xABDEAABAgQEAwYEBAQEBQQDAAABAhEAAwQhBRIxQVFhcQYTIoGRoTKx4fBCUsHRFBUjYgdygvEWkqKywjNTg9IXJEP/xAAZAQADAQEBAAAAAAAAAAAAAAABAgMABAX/xAAoEQACAgICAwACAQQDAAAAAAAAAQIREiEDMRNBURRhBCIykaFCcYH/2gAMAwEAAhEDEQA/ABiQpOhMbmdMOqiesSmWHjzJFaPPyKk2zaPElJPUBqRwjJ0t4yCkjZMnOJTEjwrUIE1mO1Bf+ototz0k2G8V1YcvYfrApBzByq+YdVKjXvSqxUT6xPOpVi0RppiNY1IORt4gNT6xrIQp3MadwomJEIA3PrGaDYRCBygvT0BUi0skNrlbzeF6VOciGiiwxE1F5h53P7xGZTjFqqTlUQC3SGDszSTVqDKLctoinYIEl0kEDjaPKCvmyz4SA0RbtaH6Ox4agSkJClAWGpck9SfkIuVFDJmsZkpC20zoCm6ZhHOMG7doln+sHbdIg4j/ABIpibJW3FgISEZLstmhxkSUoAShISkaBIAA8hG7Qo//AJBpufmRGx7f0v5odxYM4/RsEetCRP8A8QpOiQeo+oinM/xCV+FB8wf2gqL+AfLFexrxOiTnSsBIO7lot1FUhCHzJ23Ec4xHtbNmAhMs+L7tCfWTZpJzTQgcCr9ILhIl5Y3odu0uIS0zCAoZSCXfQ3jk/aysQsskg32i5MkoUbzlKbYJV7OA/lGk7DJaQFqlzlAgEKZLKdWVgrMxU4+HW2jRSFJ22Lt9IUkxYpJ6gRlBg2mqpAW7qY/RJ/8AKLsnEqQD4Fp6oHTYmLucWI81/wASGgrJrjwPDdh+N5QAqVAaRjFLstuqVj3ytF+ViEg6TEHopP7xNwhIm+TkXoKHF0H/APiYrKmg37qI/wCOlpFyG6iI1Y9JG5PRz8oKhFexPJN+v9EsvnJBjyolki0sJ84h/nyDok+bxisSfRHvBqIHLk+FOdSzOKYoTsHmKPxAdIIza5b/APpxRnYpOHwpHpG0gpzZH/IF/n+UZEf80qfyj0jI2g/1/RuKE8I9yhtIlWW2inPqDwhxEeLQOEapQOERpKjFuRIMAzZpJkXdoIJkxJKpzE38OYaibkCarDsxeKkzC1QxdwY8MmNRs6FabhiopzMPVwhyVT84gmUvOBQy5BSl0qhtFqWlY0cQaXKaK81ZG0CgqbKOaYbZi0bS6N9SYkKzwiWW28LihnNkScMRu8Spw6XFpMtJ3iGrmolsNVHQD5vsILpATlJ0j2XQyxtEkyXIQHUEgcSQIGVs2axdSJSQhSyVFgAnUZmuomwG/lFTBqA1ACyq5librn/phTL0uFJv4f7TpEnzJF1/Gk+2FZmJU6bAA+R/aK3/ABCCcspAf+4W5niekeycPacEBr5wFKTYWKQopOmoI8oZEYPlqlpSlCQQhSRdRJyDM27OSpr2NnEIuf0VX8aPsX5lJMmt3s8olstS1BJypQhIJGRLZlEkAAnc32ITDJEmZI72WqZMVLWUzQqWkMkpUtK0hOyghYDlyUM13HVxRqCu8TLQpS0lJllu6npLEh7hKiQNBZh4T8ICDs6lMsyaOmmSUTXM+YJhUopUCkygACVEJWoJBUkALJ10mnrZ0YKIvYnggkqKDdSQXIDJUyykBJza5SlRcbKGwfxGDjupj/GlJSkPpMKhMlqcM4MtyDce0dJm4c1SFBIFlHW4dCknp8QcjdL8YF0eHJNZNQj/ANOakulgnK3iQE7Oki2loGLXQLOe/wDDJCRNUg2SHIFrsHfm7bwFosH73Okl9GuLPsOF/wBY7D2s7PplySpAZRTcBmDs4c7X9hCVgmHLyLU1g+txYODezAKd/wC3lFY7Tdi7TExOElcxadr8gPEyS4fZ+jxVm4WUKCLl9+D6Dj+0OuEYcQZilJPxM46qDbh7e2mkCJCe8qLm5U5FrHNo+9oZRdmyYsVOHGUHVq9stms482a3SNjPmoUEvms4dw46+UM2Pp8SAGL7aand/v1jTEqRKAVlPwjKLW104EFvOCosNpgaixIEgK8D/mPhfg9mhtwmkIWlWxfQkg2Plq0LVLQd6hXF2fdrEiIpEhclZTImrlqe7HXe40Pm8ZWnsnPjUlpj9OlpiouSkAk7AnyF4WFdpKpLpWlK2bxgZVNuW+EnyEYuvkrSp15VlKnEzwkuDZzYvyMVzRyfjzXZue1dPsiYRxZN+esZAVFDLIB79At+RUZCZnT+NA6otYO0RTEjhA9ONyxuWPKJ1YijiIpaOTCS7RMhQG0WZc2Bia5G5HrFlGJSwLF+l/eNYHF/ApLqDEvfGAyMaewSPMv8omTiSuCTGzQvhkE+9MalZjamnJUHZolITDkXoqqUYimGLhCYHVs/IeUZhWyCYYrKXFgT0K3iOYhPGEsdFbMOPtGyVJ4xVnzgDE1JTKmFkgwrkkWXHJlkTE8YsYVTd4skISshtWDjgX2hmwLsKFgKnKUx2EM1F2SpZSgpKDmGhzH06RKU7VI6uLhcXbF2rwVCkzECSVyZqUhcgkS1yyL50LUb+K4IJ1aKWAYaaaZKT3K0SJMtYSkhJWuYsPMJP5SVqPVmtD7PwxyCks34SHB/b6RSq6GYSl0AZFBQUlRU3F0kB/QtEVCtPo6n+hZrcNy00wKT4s2YaFQJyO5HAAh+cG8BwFJlImLJKzLy9PE4UDqC0EO6p7ksSE3CvckFrk8YoysTmf1ClPgGjB24a/pGx3YtUR1lTNkzggoUtKtFpYFzqFhsqtOt94nqapMxC5SSpC1algC77JJB8xxgfK7TOoCZtraNZuPSlpIUE3exsXYXB26vtFPDNNNIXyxemE04UtQDkkgAEqsSG0CtdS5J4BhFeRSGmmBavimKIzEOkPcsA+V+cUJeKqQBlmEjXKtlgjVgo+IHm5irPxcTFBUx0XDqQStPVttrsIfGVM2UGxwxVcpcspUoAKGuluVtYVzQS0pKZa0HgAQ58YNx5H6xviuMpmAd0XSz7OmztY3Nj6iAa8UbUZg292u+uo094MeDkatAlyRTLH8H4gghgbHXXj8/SFuhwIoUtagQ/rsT7N6wcGPjRSC3XMbddv3iWZiss3cv0142fdm84L4uSPoKlB+wDW4SlRSoj4fT7s3lAnH8OUqQptQXbkDf9B/tDNPrJZsDfofttT5RWmVafzDex/2+kZZILURawajKJIChrcjg/voID0VOo1KyQpkv9NYbVrHEfekVlTQL/KG2LoWO0MzKAE6q8rRFOw8FCSoXYO/SDlX3SyMyXbT78ojmqlqBBzAaW/3gta6MmIy1Icto/ExkM38pk8V+gj2NhH4NkNE7A0Ke7pBZ3I8QS6g7sb3fRlAcSKgw9CQwzHa5NiNrvfz+cdIl4MvLNUgg8vhAKWKSwsWYDQaDnFXDuzBUgZ05Xf4gGSM2YnkCSo8SS+9uNya2Gk9CCnDxqUk8AfU348ogqQkOzW9uvD6Q4zMLWJikEhLZgLjZrtcCxBYvryMVa7CGAGQsq+mniYsduHtaG8kl6FwT2JRUX/aL1FiOU+M5U2udHgurA1maUtYtdn1ACSNX4jj7RBOwQMXAcX4eekN5L0xXANYfOQQ4WlQO4IMTTKlA3hQnYKCWDpIvY6Ae49YqT6ScgOJhIHFz9dorHmitHPL+Lk7Q4zaxHGKFRVpNnhep1LA/qZBwPiHztG1ZUJlsSwcsDt/vDeSxfxqL9RYODFI1KjuYnpVlSeL7wSVhEtKHmzUpOyB4lH/QLtzLDnE7RWMGivhhQT4oacLr5SFBmhREgPYMOev06RPLZPWFcExlaOt0HaqRlAJ9IOU2Iy1/CqOGUdaEG78YLI7RFLMTwDffOMoqPsbyS+HZwY9jk0jtHWFwiUtxxLElgpsgBLsfYxr/AD/E1A5UpAtchZHiIylwrQi7tByj9Hyl8OsTEAhixHAwPqMIlFJSkmWD/wC2rKP+X4faOU1OM16VlMxQT4XdtwElQPjcNnA47s1zUn9oa1CXJJD5X7pZSSOCkm5cEMBsSSA7a4muXweMR7I5lMielv7k3H+pJHygfN7G1INpkhYb8S1JP/YfnCeO1tSGJIDt+Eh9eKuII+7RVPa6qL/1EWH4QfY5jBXK09MTFPtB+opp8p86UlreFYPzaB/88ALZGbdxC4vHlKH9TMeht5iPP5qna3t6QfNL2DxoYp9elZdKR10Jvq4MQCaoqYFut/0gbLmFYzAEg77HzjJdblV4nB2e0PGbZPktLQVFOv8AMn0+sezJczYJPS3s0RSa4GLQqIrk/py+SaZXQpY/A/RV/QiKkyYom6T00IgkJ5P4X8on70kXS/lE3LfZaPJP4C6SSZlk5QeZ620iSbhM3Q+yhFwBR+GXfize8SLXMA8QIjKa9mcuTtIVqpGUkFJccYjlSwTo0E8QnvZSXbfcecDkzEpOpEK5FM5NbLwok/lHpGRInFwAIyDRHKZ36RJAB56nj1j2fLdJA4FoqDEgXjZGIJYP9/f6iIvjZ35oB4Nhqu+UpaAGSQ99XYAX0ysPIQMx/DlfxISkLZQATwDukpHAF79TDj/GDVrf7xqalJYlJcaOA+433jVJbNUWCMQwkJlKITdIt5Nf5wtYRhxWVEpcAMzBnVqW0eOgmckjkeXlFFVVKluAUpvfrGV/AtIQsfw5MpBUEsVW+f19YEyqE90VkWuWHAR0WvxaQ2VYEwflyuLO1zaA1V2hlMwko6EgWbRgNIbxtraBaT7Of08gzczpsNLRSVhaJrgo5afYhzrMclhNpEqWD146jSAVTi8o/iA6A/WB4qGTQJpsLEs5Uuno7fSJ5sooAJ3+oeL6KpJHgmA9Noo4mcyUpF8o9eJjKMkxJ0yuipJNgYlnzciXWcvkSdeCXhkwPBFAAoZaVjYEa6jxMzasQHaLGOYZOnSp0ijCkzVqStaWSkmXL8ACZhcggtZwNSC+YKjKbc8QriVWL1NhMyZcJUoBIWQ2U5FaLAUQ6OYgnUYEZSiiYSFApYoGYAqZja40fjpprB/sxSr7+nROClVCZZE5exRkmJclrm8lBU7KKA3wXcsSwtCmyhKSxYZR8QBKb6hiXsQdw14k4Nu7GUUhLkzVSpS+8BWrMiYlaic4KpWVSk5kqBulxmDOSTpcXOmKTL7wWUtBCgXUF5kkZSnQjxm5DuLlmh1m0hUkJKQpaGJCSQSku6XB1ID7XtoYo9raNCaZJASU+EBwA3gLfu0GF6QzYnSJsyaheckhWYqzf2+IsxsznkQbizwOlU6pgmIJ0DoGjXSlmcAPbm6ALaQzYdTPSzJpSACJg3N8gvc6X/6d4FdmZWZa2S5CQLvcuCCT5A9AYq1dv4TvoC1dCZaE3dZckuzE3NhfU7ftEKsNCvFd1CxBcXcDTgNucEO1yss3KxYJ0LHfXTdoL0lGoS5bpLsA3nsPblGwpJhT2xMn0vdMnfctzHHysOI4xSr6XIRl56+Wxs2t4tV6lKnlO5mN+whiqMJStaSdUtbYvo8P467BkKUzD+7DgquzBNiOZYva25cPwivU083OgBSlOWcl9za/3rBbtEs98EAaAWbc/ftBmbSAA+A2Sdtfv94ODW7BafaFGTWzUkhIC22YpfmC/wCkMeB9pqcJefTz/wD4+7Xp/mUloEYJQrWpalpOUWDixc3iricwGf3aRuBxudYZxk9WDGF9DyjtzSfDIpSrj3swJUP9CQr/ALvoydncVp6hC80vu1pYlLuCDoUqYdCCLONXjllRg6SpW+ZuTEcOe8QyKybIXllzFgaG4U7cAp+ekTUfoz/R26RW06BoIF49Uylp8IEc3XiVToFJ3uwGj8yI9M+pWkl1MkOrLZhxttFIuJNxm+y/WKSDcgDnAismJVZIJ56fWKwWNdTxNzGwBO8atiJUa9yYyJe4T9kx7BCdaRjcp7rIH+V/eLf88pP/AHfUNry2hHmqJ1BD9OX7xplHW0N5rDVejoIxyks04crt5OQdx7xFMxVAa7huILjq19w+7xz9JSPrG4q2HhNuG330hrJ+X9DhOx1ANn8yeHIRRqe0IFvCHe9t9bk/pCya99vSK1dNK2ASY2aHyYwTseRcBlHmX1HkPaBlVWrIsQBy+/lAuRhC1q0aDaMBUkBleX0hXyoZZMAzEFRuXfjFujo0Pppxi/UYZMSHYRQTIzWBY8zCvYHYVE6WAxSk+QinMpwzpuOG46cfvWKn8Et/iERLmZSwU/RyPWMor0zWxz7NdokSgJc8DJoFhLkD8qgLnqLhrg6h0lSpE8BSVJmAFwXCmLM4Vsra4eOP9+PxG/HjE1NiRlkZVEXFwSG8+ETlx+ykeWtHYqLCZUklaZaAt1HMEgEkvvtq3SLNTOGWxuD0Gjm+jRzaT2tmIF5mccCT8wXgvR/4jStJqVIHFIzhuOr+iYGDSCppjdRJ1ZJD6khnd/t935QsdpTmR3IL5SnxauUjKSedz+0bHthInMlE9AD6qUuXaxcggG2jPe9o0xjKBm7xCv8AKfdsu5L2PDjBiqfRpbWmb08+UJSZALJZYJ0+JwRycKPQtYwPwmll0qFlSwVLIcAOwBO77DNFCZXF9j5j5gRQqKxQF0v0N+X3zh1xJ6EzZax2iTUKlqcDZRubAu+uj5vQbQSqahGaxsQxtwcDQnnrt/mhdFSDx+2jwTjwv9/T0HOK/jpoHlLVRh8j+I/iHLi+VvxNY+xPlrHiZwKgQxuGG3IfP15GB00nUg35kRCJivLmfb74QfCjeQJVlFImzEzvxJa1rkEZXGvToN3IkmVguooSXsr9W/fi3IQHXUKGpLHgD9/frBNWD14kn5dIHjXtmcmGJlVJ2yg32JuH2Bv5e+9AmlEwzBLU53ez8WihlAD5rf2teKNTVAfCl+aiflGxijW2G51RIJ0WDxca6aHb6cYp1EmUS4Dq2fL9/flCriVZOUHBYD8vh9CIpoFSLiYt+a1H5mEbih1FjNiFMSUmzDUBxFzEa4JkZUgALUFFmvlSRfcsSoX4wsyManptMRm5gAHrax9oszajvUhvTT/b6QuKbtBt1TKUysaJKLFZZ+NWXqLHzinUSDA2bLaKNaEUfp0NGOSWHgR/0x7HN2jIXJfA+M7niQCV5UkkDU7nV76tyiOfQuPDc2YcHb3/AHPEuHkUk9SsyvhCru+x04cmhgkTykuAHffTowjmpaoZp+yKbhC0y3Ic6+X0isnByQHSQ4s4N9fL5wVr8QmTGC1W/KnwJHpc+ZMbU8wIlzCMxOVgOZIc+Q+ZjNP6ZC+iiOgOgvtoDYFrktYcwIrqBAPiUA99tOYhq7P0S5jkpF7By17F+erRXxjBFmaEsWB9Tw+sJm1KrNja6ANNiGQtmcF9S7Eb3vE0vGyINzeyA7sKUkqYOeMQ0eEy1eFMtj98RDrlddAcPVgaoxmYrR4HSZSySVFukOlZ2fKEBQQQ5AJaw6wrTpZCso1eKR5E0K+NxIVjqYqzknhB+hwxecDLezBiXfb3hmxHs3KWJZlpUlRQXQQ7LSQCVEkMGJ2vaE/IV0h1xOrZyuVKnFTkO5s/rElRRTDewA1vpD3XYYZUxMp28AJK8qdrs501geqlQCsmbJvt3iH0cBn9oL5WbBCkKKYzuPUxvLkq3PzhhMhMxKSFy7a+JL7DR7nSIainZZSACADoQdBmNxawvA8kg4oDolg/iAi5Q0RcZZigOSiATwyjXziNcjIlZVduHVh84auzOUpQpkq5O2mo1N36NBt0ZR2CsTIkS1TJi5rZkplpQEeMsCpSlLBGUZgGAJu+kGuytDKqJ0sKC1SZ0rOgk5VJUxzIVlsbpWLNoCIPTcLkrSZapaVoWQe5mgKKSwAVLUogvYcXAAYNcl2a7NdzN79UwNlyoQEd2EpZKQCkkswSAEhm9YWM31v/ACM4r4D/APg9InlJQsywHBSsXBFg6iPECGPIjSKszsoh2AmJKVEKUplJUA1/CqxIJ1dim+oh7qalCSkqUkai5A6xpS1MuYAuWoKSokuDYt4SPvhDZyXsGK+HPKigloUUjKWdyoF7E/dzAemSZxICcp4Om92td/veH+swtC5i8hBCh4rjW5YHax9/Rcw3BVSVqXMT+OwIOgJD8wH31aNHk09iOLsSVYGhc8gkA3GojYYIJKVrQE2Je4vyg3JweYmdMUtNnLFmBJu45XEWJeGqWFIS5zggDjZgW6N6wZNNhV0KODygrO/Efq8T1NKnIo6MLuDb0gth3Z2ZLSvOkgvoz+/3pG4wl0qSoEZrDV/v9WhnKN6FoVsOwwLQq6VAHn+oEQ4pT5SgNc8OohwoMCyS8gJL3f78vsxLUYMlRTnPw9LbxrjlZtihi1OlCAQLki8RIw05EK0O/SHOdhKVBiQW2ttr6RHPw9A+JYAFg7c78tPtoCSNYk1dI33rAutww5SY6FPpackOsKI4Bxx4aRSqaOR+BZPIi3uRwh9mUkc2FEeMZHQzhlPv/wByP3jIO/hTJHXJktAlgKZRYJFwzkEZgdHc6n2EKlVJeYpuO30tG06clIvNuOI9bxlJUAXJB58ekR8eIJzyKVRJUL8IyTVkWaDczGKdKFd4UpAIU+VybAEcPLe8Dq2ppDcKWpNmyhPnvFfFktE1KuwvhmLMACAA4sS2mmn3YQYPaSWC61SwOJctysLnpHNZmPiWf6Uob3WSs+lh7GKFfjE2cR3iyQNBokcgkMB6QkeFJ7Qzn8Z1kdq6Ri8xDHYJ2+RgOcSplkmUcvNIH6aQgSS7AC0FsKmS5aiVyyoNbKSC40AIbU284rgq0hVN2MNVibJVmUO7Oj62dm5u2g2hYl1AlrEwpSb2zlgT97QbocPVNJmz0l/DncsZYfQI2SluHq5MCu2MtNOKUy6ZE6YpSipagtTrcf8A6yQkgAN+Evq4BJUY4v7pOKReV92Tzcbq5i0qBTLL2MtCRsdCvMdIhrqmoW3eTpihu0whwm5LAgOx1A4aw4dmcOkqnzQlCMnx5GtLWlTWDZd1JIS6c0snUmLaez6ROVmlZ0urcAOtlBWUMwT4h5jgITxtddC7fbOfV2CCXLC1Jd0nO5OZMxKwFAgaEMAHckKfZ4EzqHwBTXsfIsRp1+2AjqVThyZ0tmCXKVMQASR8QzAdP+U8oB1uBf0k5dyHcFrta6n9v0ikNpX2JO09CKmg8GYu19ntpwYb23iNFFmuHbhq2l2P3bZ7OWK0ndoQmxBSnNxtlIADC75hezJ8hTwjD3BIB1tvyBYbG1+sPUqbNe6FBMkksRY7erffKJpSFoJCFZRuxbn9veGeVhgl5swBU76NYBwALczb9IH0lIFr1Fkk6a3B/wDLUnYDlG36Nddg6VjE5LpzKUl7jOoDnuzv0EFaHtKhJdSbndQCn/1X9YhTgxClEuAHOxtq+vDZ73igJWZTDQnTR/vWFcU/QynQxHtCVKBSRybf08omm9p5pSUAjxM6mDsC7PfflCmqiUgZk76MT103iAmYPEFNrr76CCqDkOdBVLQpKkzC7j06aQxze0eb4srO9jc3cjTRreQ6xyVWKTU3B+3jeX2mmC60ZhyMWhCD7Elfo6mrGAsAkpfqNPa7g+oiBWJ5CGyBjt0b1tv+bk0c9kdokk3lTB5hveNZva+QhwUTH8vvSLeLj9CXMfZ+Nm9xlN2bXWw4HTle7tavMxJRD5hYcG/TdjY8RCInt1TjWWs35acNYhqO3ctTNLWkf5Zf6KeNhBdGWQ/DFk2tyNrt0+/eIZlawOVAD3L2uwD78/aEaX2rCgyLdUkD1aBld2lnfhWkH/K/uf2hlCINjrVVa16l24eEP9gQNnVAGq0pHAeI+rQinFp6nJWot6B/Ll7RocRUfic9C0NaNgxlr8dQmyQVHio/oIWp+KTFF8xA4DSIipCtVKHVL/IxAoB7O3O0LKSS0PGP0tfxqvzq9TGRWtwjITMbA6hORmLuPMxGMRMs+G43HHpzj2uo5yQQkaO7+E25H6QEnd6D4kKYa2dvMRPKMvYqTXYdrKjvEuLjflyIhfE9SFHKW/WMl1Z2cR4qUTcjXk0UsUtoq82tjxjWbUITqoPwALxSWQBziCXLUtQSgFSjoBvBb+mSDuH9oQk/D56wYpp8yaQUpBS938ItqH/QRDhPZsIZc3xK/KPhH/2Pt1hgRTkXUlYQg5VEoUlKTwNrBt9I5eT+V6gUXH9HTs3TICc0lZyt8JchPIAk5NNHbcPrF6XhZSVZPCFhlJGViOWZKn1NranXWFnImSpPiSFkj4c2RIIJHicul8o+dhBOhxeYEgkv4QTm2O4YcHF+MQXI3toswvgeDopgsI8Sl3JIA4sMoAASH0HExYranK7EOzh30Af5xTwzF0zA6zlc8LFtsw67sYK92hV7EauG20MXVE6KGGUrykhyRmKnOqr3PQ35+sSVUoLZmPLk1y0bzKhSlKQkgBrEHxC2rG3KBlUrulXJ0tyuH9v0gNJ+zPQB7ZUfjDD8O3Dd/QRvJwgokhwczBXNySQlz93PmQViaVfEkqKRZ3vo6eHEenCNp2MAuSkuGysHDnvByfQHz6wam1SF/puxfxqhUiQVX/C4L8hx5G/PnA3AcNmFClsLDccQHJHmNBDlU1cuZLUhVgWB+Y4gXI6XikipQiWlASSAzOOIBBOgc5h6mGWdVRmo3YrYxLUmStTWGp1+IuzaWBT69WA4LIUpZP4Uvdt9v3h+mVMlSDL2UC9wHFzYnfTo44ExVp5MmUjJLbm4dyw34H9Nnh1aVNApN9iXj03KoABnv6tf2jDTqErMRcgm3P8A3hrxGikrUlShcHazvt67c4gXTyybenLp5GDWugUJFPKdyQ379Iq1yGZO8OVTRpG/qRbn84FVGEyyvPnHS142CYU6FtVOpIcHL1uNODwIxGhUo58wv5Q5V9AFJspPrA5dEkJCS9o1OPQyaYqy8LUTqG5OYk/lwTrfrDHLpASAni17We9/KBGLMFECDCVvYJfoFVCoqEvG8yNIrOWqQIo2CyxDlizji2nzjWMjIiObIS5A4waoMGKm+baQGlrKSCNQXh3kYnJEkLSskmxBa3HodIWSb6DZoj/D+YoAhdiH9YyKP86XtPIGwfQbRkTw5Ppjt8rDEzppyhwNNfhDAMeDBooYh2XWJjh8v6l/W/zh4kU8mTmUopS+pUQLDZztESsUplFhNS+3iIHrpCuCYLOYVOFIQspNydi3mIGVWDEg+IDhD6nCqVMxUxc9JLEgXLHU3HMwDxpEqYfCs2NtYPicf7Wwpp9iKezsx7qBDbDno76wxdlMByrU11EAEnYDbzPyjerfLlBZud4jkYuuQoKls7MQq4UOB9Ndo2M5JpsLxjs6BQ0yJWRSkaEKdiRcKGujggHk3nANOH1VMudPqZqJ8qaRlAmKIWRMSsLYsEslJSEpJfM2gvNh/benmgCaiZKUfiyutPkpIuOSkiCcpNJMWJiFy03uxSgjmA7i99oSEVDQZPLaYLNGWkA2eWEkXKnJLJveySnqdOc5ozNWxs91HQDwgqV6Xghh1BmU4mBSQ5CgTZy5e2vPnBSVRSpQC5qiSSeOV+AA6bxe1pIk4t9gNEtUpLBsveNcahgVEjTeIV1KzMSZc0oSLKY2Umx+FiH2zajaLuJzDMQo3YE5coYOdQX4BtOG0K82eUxbjjGS32K24jVIx1STqlRcjxcAbeIaWI2MV6rGUzNRl/6hr6+0LH8aTzHWNVVB3aLLiS2K52GJtUCLKSD1I6Nb94j71TPmHqD97wAXiUsfFNSPMRAatE05JS0uRqTckbJ5/WGclFC42NMqpWeb62GwYejhuDRsZ5ZQL2cl9juw9d2uOFw1NIUJSisLCspCSl1AKcNm6gHUbiKdVJrJc3vw5o8rvoq6CEp1KsxXcFyjW+0QX8mLbVFPE17DVQsF3A87G7jQ3H3wivKqCk2ZuBv5X2sPSLVJS56eTMWoqmzTZIALAqKUgq3VYBrdNX9m0I8ITdSizc+otG80X6A4NA6bUG2j+Z4N5/ueMUp0xWt9Omm8G52DMpctdlBOoVuQG83t5QHwLCnSuatSlAaAl9iVa8LesDzqugYOwfO6xSM4HRz5frDBVUaTJzsxa45OzwOk0SUpBcX9oV8roZRAtMtcyYUhgGJi3WSxLRmVuW/eJMFpcsyYVOAAQk3Yl9fT5xti+HqmS0lLkg/OFu5dh9A/u3TmSNYC1VMSu8OEmjKEJQToL9TrAusoyFknaCjJivPpEpUEkElejbRCjDS6wRYCxgxPpSZoVsI2xGjWuWyCHLbtaBWymQvrw5WoYhvUxXm0yhtblDUrDVCRlSoZsvHeB8ujCEZFl34HTzg00jJpi+0egGCU4M4ADfe8D5yrwyX0DNcsZGsZDWhbPoWoqkg5tTxJch+Z0gLiGLgB39IDYniSmJ4fe0L0ufMmTLHXbb3hFChMmw3WYuT8ObzLwGmVU0qPimMBdjtx0guiiU1wIo1GGr77vEKcM2TcbMeUJkuh1ZewSjXNL5lBPEl36W94ZP5HMdKUylLWoAtslJcZ1KIZKbG51azxv2VxGVJloTMQlQDZswGofRhs9jrFrFcSVP7xBUlMmayFKZ/CFKUkKAuR4jZ945+STUqvQyipKyCmwdalplqCUqmIzS8q0qRMYl0pWLZix14FjYwTq8GEshKlMPCFMxYr+FPUwN7NSZUqolSDUI7mQpa8zlAzElbJOwKjo7M97tDjiOK0apgV30sBiCUqBByspCi3BQtE5cd7TAooATMNBRmclYDrupLhRuLMAQUi/wDcddYHIE4JQUzJniXZJWsMEtmOXhf5w1ysYplfCuWpwQ5OUMQHAD30vppFCfjcpKFMiWCkWykXzWdiGHFgIaLa0M4+xemqnrUsJWtKUkaZiANhdzyud9opTe9IBStSsxbTQgORpptzaGSjWEyFrCg5JbmXbjs+se0aEJpyt0ggKy3u5LM2pPDpFW5ISrE2rWsABbKc6sPmN+kUamhS3iDud4b6eVKEt1JzKvyAJ31F/UfKKE5aFzF5EHLqlJazc9oFyBiK8yjYfDYcPpEMrNLWFp1SXD3HQjcQXliyitLOfPeI+5CiSgW3Ja0N5WCmOGBdrKZSR3hMmZuC4T1Exilv7VAdTrBiRR0c0hSBLbMFKDDKpjdWW6SWGqeJcMWjmk2kXmYo1NiRqxykjUavEkuiLLCfCQ+hAfgSxu+ja3fiwaT2UUn7OlTpKjNKVKSnK4lDMkBKC6c1lMlhoG1A5vuJssEEz6eSEm2aYgqASkgMAdWu9+kcrEhgM1yo2sD1J848l0aw722Ggc/fzguWqAPnaTHZGf8AoKCmAdTm5HW8BRixyEAoAINn46loWRLyAZh8W1nDWO9jeNVUJu5ubjn99I2foFbsJVeIqZiXADDdh0gemsPpEEum8GZThn5W0iOZLKUZgXc26HkN/wBoGSDRfTiZFrXaLNPiTpZ9C/TlAUyXIJNlaDW/ARXRT2OYkMWfSKLkS9GcbGJVe5uYq1VcFPrAX+HypdRLD3HC8ZLDpcKU3lbk8M+X4jKBrUVoJYH9IiXNIs79LxCKdJdSXNxbhzfWCFPSsbt0g+T9BxKiZ624RWmVTRexaVlbmHgJNXrFU7ViUbVE9xFBQj1Rjx4FoYyPIx4yNRrOoVEgmB6MKSFglR1duPnGRkTk2TigkupKRYMOF/16RMJYJLPmIFg7n6xkZEErGZJ/B5rOSoa35ixEeyqPOvIAxD8diHvx/aMjIzXZk+i5TYaFFWVgQb2szxvSUyFFSQWA99tIyMgV2NHtEUygMsJCkuSbAg2frE6sGDXKc6f8rMNoyMgqJRdkcqjKACVJOrgXe3CMM4uQIyMgPQJEs2ekJYXez7PFFKCSyBtqHJfXSMjI58m02Tk90EThCsiSoZQuwKkm4YF9N3AbiepBCXIUqUpK1ledOfMbnMlRAclyTlG7iyIyMiUJtNUXrspVNEoU6GsoEJB5DNx3Ov0MR4nh4lpSE/ESFG52ct7j/kPERkZHXW1/6I+j2qwVzJIS4CnU6QQfhN98rBm5HjFHFZAExIuCnfS5bh5CMjIXj2/+jT0ixiWCKWqWzM5zXbgXgNiTd8Ak6EAbcOEZGRTiV9+gcmj3HZYQgANc8NhcXiKglIVJZQNydtYyMiygsRL2Ua9u9QlCbJYe8a48hRCQE2cx7GQ2k0ZMypw1a5SQCHYONIjRhgEvKVAFr31eMjIaOzN0VwiVKDBQ6m0aTapIBY3baMjIpggNugXidVmbkIEThGRkMkkKmRARZRSEsBvHkZEuigVTgthaMjIyJ5MSz//Z"/>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www.ifish.net/gallery/data/500/smolt-silvers_17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820" y="1162181"/>
            <a:ext cx="3860982" cy="25987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naturalresourcereport.com/wp-content/uploads/2008/10/chinook-salmon.jpg"/>
          <p:cNvPicPr>
            <a:picLocks noChangeAspect="1" noChangeArrowheads="1"/>
          </p:cNvPicPr>
          <p:nvPr/>
        </p:nvPicPr>
        <p:blipFill rotWithShape="1">
          <a:blip r:embed="rId4">
            <a:extLst>
              <a:ext uri="{28A0092B-C50C-407E-A947-70E740481C1C}">
                <a14:useLocalDpi xmlns:a14="http://schemas.microsoft.com/office/drawing/2010/main" val="0"/>
              </a:ext>
            </a:extLst>
          </a:blip>
          <a:srcRect t="15069" r="4170" b="6836"/>
          <a:stretch/>
        </p:blipFill>
        <p:spPr bwMode="auto">
          <a:xfrm>
            <a:off x="4174965" y="3810000"/>
            <a:ext cx="5070497" cy="2066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418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FF00"/>
                </a:solidFill>
              </a:rPr>
              <a:t>OWCS and ODFW fisheries management</a:t>
            </a:r>
            <a:endParaRPr lang="en-US" sz="3600" b="1" dirty="0">
              <a:solidFill>
                <a:srgbClr val="FFFF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2400" smtClean="0"/>
              <a:pPr/>
              <a:t>37</a:t>
            </a:fld>
            <a:endParaRPr lang="en-US" sz="2400" dirty="0"/>
          </a:p>
        </p:txBody>
      </p:sp>
      <p:grpSp>
        <p:nvGrpSpPr>
          <p:cNvPr id="3" name="Group 2"/>
          <p:cNvGrpSpPr/>
          <p:nvPr/>
        </p:nvGrpSpPr>
        <p:grpSpPr>
          <a:xfrm>
            <a:off x="96456" y="2151345"/>
            <a:ext cx="4495347" cy="3389289"/>
            <a:chOff x="41366" y="1781288"/>
            <a:chExt cx="4495347" cy="3389289"/>
          </a:xfrm>
        </p:grpSpPr>
        <p:sp>
          <p:nvSpPr>
            <p:cNvPr id="6" name="TextBox 5"/>
            <p:cNvSpPr txBox="1"/>
            <p:nvPr/>
          </p:nvSpPr>
          <p:spPr>
            <a:xfrm>
              <a:off x="838200" y="1781288"/>
              <a:ext cx="3698513"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Guiding statutory reference</a:t>
              </a:r>
              <a:endParaRPr lang="en-US" sz="2400" b="1" dirty="0">
                <a:solidFill>
                  <a:srgbClr val="FFFF00"/>
                </a:solidFill>
              </a:endParaRPr>
            </a:p>
          </p:txBody>
        </p:sp>
        <p:sp>
          <p:nvSpPr>
            <p:cNvPr id="7" name="TextBox 6"/>
            <p:cNvSpPr txBox="1"/>
            <p:nvPr/>
          </p:nvSpPr>
          <p:spPr>
            <a:xfrm>
              <a:off x="1620081" y="3275890"/>
              <a:ext cx="2053767"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ODFW mission</a:t>
              </a:r>
              <a:endParaRPr lang="en-US" sz="2400" b="1" dirty="0">
                <a:solidFill>
                  <a:srgbClr val="FFFF00"/>
                </a:solidFill>
              </a:endParaRPr>
            </a:p>
          </p:txBody>
        </p:sp>
        <p:sp>
          <p:nvSpPr>
            <p:cNvPr id="8" name="TextBox 7"/>
            <p:cNvSpPr txBox="1"/>
            <p:nvPr/>
          </p:nvSpPr>
          <p:spPr>
            <a:xfrm>
              <a:off x="1504407" y="4708912"/>
              <a:ext cx="2190023"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ODFW principle</a:t>
              </a:r>
              <a:endParaRPr lang="en-US" sz="2400" b="1" dirty="0">
                <a:solidFill>
                  <a:srgbClr val="FFFF00"/>
                </a:solidFill>
              </a:endParaRPr>
            </a:p>
          </p:txBody>
        </p:sp>
        <p:cxnSp>
          <p:nvCxnSpPr>
            <p:cNvPr id="18" name="Straight Arrow Connector 17"/>
            <p:cNvCxnSpPr>
              <a:stCxn id="6" idx="2"/>
              <a:endCxn id="7" idx="0"/>
            </p:cNvCxnSpPr>
            <p:nvPr/>
          </p:nvCxnSpPr>
          <p:spPr>
            <a:xfrm flipH="1">
              <a:off x="2646965" y="2242953"/>
              <a:ext cx="40492" cy="1032937"/>
            </a:xfrm>
            <a:prstGeom prst="straightConnector1">
              <a:avLst/>
            </a:prstGeom>
            <a:ln w="762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79381" y="3737555"/>
              <a:ext cx="0" cy="959859"/>
            </a:xfrm>
            <a:prstGeom prst="straightConnector1">
              <a:avLst/>
            </a:prstGeom>
            <a:ln w="762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Curved Left Arrow 21"/>
            <p:cNvSpPr/>
            <p:nvPr/>
          </p:nvSpPr>
          <p:spPr>
            <a:xfrm rot="10800000">
              <a:off x="772887" y="3609408"/>
              <a:ext cx="731520" cy="1216152"/>
            </a:xfrm>
            <a:prstGeom prst="curved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Left Arrow 23"/>
            <p:cNvSpPr/>
            <p:nvPr/>
          </p:nvSpPr>
          <p:spPr>
            <a:xfrm rot="10800000">
              <a:off x="41366" y="2151345"/>
              <a:ext cx="731520" cy="1216152"/>
            </a:xfrm>
            <a:prstGeom prst="curved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p:cNvGrpSpPr/>
          <p:nvPr/>
        </p:nvGrpSpPr>
        <p:grpSpPr>
          <a:xfrm>
            <a:off x="5105400" y="2157132"/>
            <a:ext cx="3796037" cy="2226735"/>
            <a:chOff x="4833574" y="2384672"/>
            <a:chExt cx="3796037" cy="2226735"/>
          </a:xfrm>
        </p:grpSpPr>
        <p:sp>
          <p:nvSpPr>
            <p:cNvPr id="29" name="Curved Down Arrow 28"/>
            <p:cNvSpPr/>
            <p:nvPr/>
          </p:nvSpPr>
          <p:spPr>
            <a:xfrm rot="5867982">
              <a:off x="7218312" y="3200109"/>
              <a:ext cx="1858431" cy="964166"/>
            </a:xfrm>
            <a:prstGeom prst="curved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5" name="Curved Down Arrow 14"/>
            <p:cNvSpPr/>
            <p:nvPr/>
          </p:nvSpPr>
          <p:spPr>
            <a:xfrm rot="15771645">
              <a:off x="4385693" y="3194070"/>
              <a:ext cx="1814175" cy="918413"/>
            </a:xfrm>
            <a:prstGeom prst="curved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0" name="TextBox 9"/>
            <p:cNvSpPr txBox="1"/>
            <p:nvPr/>
          </p:nvSpPr>
          <p:spPr>
            <a:xfrm>
              <a:off x="5640483" y="2384672"/>
              <a:ext cx="2371034"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Manage fisheries</a:t>
              </a:r>
              <a:endParaRPr lang="en-US" sz="2400" b="1" dirty="0">
                <a:solidFill>
                  <a:srgbClr val="FFFF00"/>
                </a:solidFill>
              </a:endParaRPr>
            </a:p>
          </p:txBody>
        </p:sp>
        <p:sp>
          <p:nvSpPr>
            <p:cNvPr id="11" name="TextBox 10"/>
            <p:cNvSpPr txBox="1"/>
            <p:nvPr/>
          </p:nvSpPr>
          <p:spPr>
            <a:xfrm>
              <a:off x="6187440" y="4086134"/>
              <a:ext cx="1281120"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R, M &amp; E</a:t>
              </a:r>
              <a:endParaRPr lang="en-US" sz="2400" b="1" dirty="0">
                <a:solidFill>
                  <a:srgbClr val="FFFF00"/>
                </a:solidFill>
              </a:endParaRPr>
            </a:p>
          </p:txBody>
        </p:sp>
      </p:grpSp>
      <p:sp>
        <p:nvSpPr>
          <p:cNvPr id="17" name="TextBox 16"/>
          <p:cNvSpPr txBox="1"/>
          <p:nvPr/>
        </p:nvSpPr>
        <p:spPr>
          <a:xfrm>
            <a:off x="5660361" y="2971800"/>
            <a:ext cx="2878930" cy="584775"/>
          </a:xfrm>
          <a:prstGeom prst="rect">
            <a:avLst/>
          </a:prstGeom>
          <a:solidFill>
            <a:schemeClr val="bg1"/>
          </a:solidFill>
          <a:ln>
            <a:solidFill>
              <a:schemeClr val="tx1"/>
            </a:solidFill>
          </a:ln>
        </p:spPr>
        <p:txBody>
          <a:bodyPr wrap="none" rtlCol="0">
            <a:spAutoFit/>
          </a:bodyPr>
          <a:lstStyle/>
          <a:p>
            <a:r>
              <a:rPr lang="en-US" sz="3200" b="1" dirty="0" smtClean="0">
                <a:solidFill>
                  <a:srgbClr val="FFC000"/>
                </a:solidFill>
              </a:rPr>
              <a:t>OWCS database</a:t>
            </a:r>
            <a:endParaRPr lang="en-US" sz="3200" b="1" dirty="0">
              <a:solidFill>
                <a:srgbClr val="FFC000"/>
              </a:solidFill>
            </a:endParaRPr>
          </a:p>
        </p:txBody>
      </p:sp>
    </p:spTree>
    <p:extLst>
      <p:ext uri="{BB962C8B-B14F-4D97-AF65-F5344CB8AC3E}">
        <p14:creationId xmlns:p14="http://schemas.microsoft.com/office/powerpoint/2010/main" val="308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fw_2.jpg"/>
          <p:cNvPicPr>
            <a:picLocks noChangeAspect="1"/>
          </p:cNvPicPr>
          <p:nvPr/>
        </p:nvPicPr>
        <p:blipFill>
          <a:blip r:embed="rId2" cstate="print">
            <a:lum bright="-10000"/>
            <a:extLst>
              <a:ext uri="{28A0092B-C50C-407E-A947-70E740481C1C}">
                <a14:useLocalDpi xmlns:a14="http://schemas.microsoft.com/office/drawing/2010/main" val="0"/>
              </a:ext>
            </a:extLst>
          </a:blip>
          <a:srcRect/>
          <a:stretch>
            <a:fillRect/>
          </a:stretch>
        </p:blipFill>
        <p:spPr bwMode="auto">
          <a:xfrm>
            <a:off x="-203200" y="0"/>
            <a:ext cx="94996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400" y="1626930"/>
            <a:ext cx="9144000" cy="5262979"/>
          </a:xfrm>
          <a:prstGeom prst="rect">
            <a:avLst/>
          </a:prstGeom>
          <a:solidFill>
            <a:schemeClr val="bg1">
              <a:lumMod val="75000"/>
            </a:schemeClr>
          </a:solidFill>
        </p:spPr>
        <p:txBody>
          <a:bodyPr wrap="square">
            <a:spAutoFit/>
          </a:bodyPr>
          <a:lstStyle/>
          <a:p>
            <a:pPr marL="342900" indent="-342900">
              <a:buFont typeface="Arial" panose="020B0604020202020204" pitchFamily="34" charset="0"/>
              <a:buChar char="•"/>
              <a:defRPr/>
            </a:pPr>
            <a:r>
              <a:rPr lang="en-US" sz="2100" b="1" dirty="0">
                <a:latin typeface="Arial" pitchFamily="34" charset="0"/>
                <a:cs typeface="Arial" pitchFamily="34" charset="0"/>
              </a:rPr>
              <a:t>M</a:t>
            </a:r>
            <a:r>
              <a:rPr lang="en-US" sz="2100" b="1" dirty="0" smtClean="0">
                <a:latin typeface="Arial" pitchFamily="34" charset="0"/>
                <a:cs typeface="Arial" pitchFamily="34" charset="0"/>
              </a:rPr>
              <a:t>aintained by ODFW personnel.</a:t>
            </a:r>
          </a:p>
          <a:p>
            <a:pPr marL="342900" indent="-342900">
              <a:buFont typeface="Arial" panose="020B0604020202020204" pitchFamily="34" charset="0"/>
              <a:buChar char="•"/>
              <a:defRPr/>
            </a:pPr>
            <a:endParaRPr lang="en-US" sz="2100" b="1" dirty="0">
              <a:latin typeface="Arial" pitchFamily="34" charset="0"/>
              <a:cs typeface="Arial" pitchFamily="34" charset="0"/>
            </a:endParaRPr>
          </a:p>
          <a:p>
            <a:pPr marL="342900" indent="-342900">
              <a:buFont typeface="Arial" panose="020B0604020202020204" pitchFamily="34" charset="0"/>
              <a:buChar char="•"/>
              <a:defRPr/>
            </a:pPr>
            <a:r>
              <a:rPr lang="en-US" sz="2100" b="1" dirty="0" smtClean="0">
                <a:latin typeface="Arial" pitchFamily="34" charset="0"/>
                <a:cs typeface="Arial" pitchFamily="34" charset="0"/>
              </a:rPr>
              <a:t>Accessible to the COE, collaborating P.I.s, and on a case-by-case basis to other researchers, provided clear and rationale goals, methods, and analyses are provided in advance. </a:t>
            </a:r>
          </a:p>
          <a:p>
            <a:pPr marL="342900" indent="-342900">
              <a:buFont typeface="Arial" panose="020B0604020202020204" pitchFamily="34" charset="0"/>
              <a:buChar char="•"/>
              <a:defRPr/>
            </a:pPr>
            <a:endParaRPr lang="en-US" sz="2100" b="1" dirty="0" smtClean="0">
              <a:solidFill>
                <a:prstClr val="black"/>
              </a:solidFill>
              <a:latin typeface="Arial" pitchFamily="34" charset="0"/>
              <a:cs typeface="Arial" pitchFamily="34" charset="0"/>
            </a:endParaRPr>
          </a:p>
          <a:p>
            <a:pPr marL="342900" indent="-342900">
              <a:buFont typeface="Arial" panose="020B0604020202020204" pitchFamily="34" charset="0"/>
              <a:buChar char="•"/>
              <a:defRPr/>
            </a:pPr>
            <a:r>
              <a:rPr lang="en-US" sz="2100" b="1" dirty="0" smtClean="0">
                <a:latin typeface="Arial" pitchFamily="34" charset="0"/>
                <a:cs typeface="Arial" pitchFamily="34" charset="0"/>
              </a:rPr>
              <a:t>ODFW retains the right to provide input on any research projects stemming from use of this data, including the right to review and provide input on manuscripts that may arise from use of the data.</a:t>
            </a:r>
          </a:p>
          <a:p>
            <a:pPr marL="342900" indent="-342900">
              <a:buFont typeface="Arial" panose="020B0604020202020204" pitchFamily="34" charset="0"/>
              <a:buChar char="•"/>
              <a:defRPr/>
            </a:pPr>
            <a:endParaRPr lang="en-US" sz="2100" b="1" dirty="0">
              <a:latin typeface="Arial" pitchFamily="34" charset="0"/>
              <a:cs typeface="Arial" pitchFamily="34" charset="0"/>
            </a:endParaRPr>
          </a:p>
          <a:p>
            <a:pPr marL="342900" indent="-342900">
              <a:buFont typeface="Arial" panose="020B0604020202020204" pitchFamily="34" charset="0"/>
              <a:buChar char="•"/>
              <a:defRPr/>
            </a:pPr>
            <a:r>
              <a:rPr lang="en-US" sz="2100" b="1" dirty="0" smtClean="0">
                <a:latin typeface="Arial" pitchFamily="34" charset="0"/>
                <a:cs typeface="Arial" pitchFamily="34" charset="0"/>
              </a:rPr>
              <a:t>Acknowledgment of ODFW.</a:t>
            </a:r>
          </a:p>
          <a:p>
            <a:pPr>
              <a:defRPr/>
            </a:pPr>
            <a:endParaRPr lang="en-US" sz="2100" b="1" dirty="0">
              <a:latin typeface="Arial" pitchFamily="34" charset="0"/>
              <a:cs typeface="Arial" pitchFamily="34" charset="0"/>
            </a:endParaRPr>
          </a:p>
          <a:p>
            <a:pPr>
              <a:defRPr/>
            </a:pPr>
            <a:r>
              <a:rPr lang="en-US" sz="2100" b="1" u="sng" dirty="0" smtClean="0">
                <a:latin typeface="Arial" pitchFamily="34" charset="0"/>
                <a:cs typeface="Arial" pitchFamily="34" charset="0"/>
              </a:rPr>
              <a:t>CONTACT</a:t>
            </a:r>
            <a:r>
              <a:rPr lang="en-US" sz="2100" b="1" dirty="0" smtClean="0">
                <a:latin typeface="Arial" pitchFamily="34" charset="0"/>
                <a:cs typeface="Arial" pitchFamily="34" charset="0"/>
              </a:rPr>
              <a:t>:  </a:t>
            </a:r>
          </a:p>
          <a:p>
            <a:pPr>
              <a:defRPr/>
            </a:pPr>
            <a:r>
              <a:rPr lang="en-US" sz="2100" b="1" dirty="0" smtClean="0">
                <a:latin typeface="Arial" pitchFamily="34" charset="0"/>
                <a:cs typeface="Arial" pitchFamily="34" charset="0"/>
              </a:rPr>
              <a:t>Ben Clemens (</a:t>
            </a:r>
            <a:r>
              <a:rPr lang="en-US" sz="2100" b="1" dirty="0" smtClean="0">
                <a:latin typeface="Arial" pitchFamily="34" charset="0"/>
                <a:cs typeface="Arial" pitchFamily="34" charset="0"/>
                <a:hlinkClick r:id="rId3"/>
              </a:rPr>
              <a:t>Ben.Clemens@oregonstate.edu</a:t>
            </a:r>
            <a:r>
              <a:rPr lang="en-US" sz="2100" b="1" dirty="0" smtClean="0">
                <a:latin typeface="Arial" pitchFamily="34" charset="0"/>
                <a:cs typeface="Arial" pitchFamily="34" charset="0"/>
              </a:rPr>
              <a:t>; 541-757-5113 </a:t>
            </a:r>
          </a:p>
          <a:p>
            <a:pPr>
              <a:defRPr/>
            </a:pPr>
            <a:r>
              <a:rPr lang="en-US" sz="2100" b="1" dirty="0" smtClean="0">
                <a:latin typeface="Arial" pitchFamily="34" charset="0"/>
                <a:cs typeface="Arial" pitchFamily="34" charset="0"/>
              </a:rPr>
              <a:t>Cameron Sharpe (</a:t>
            </a:r>
            <a:r>
              <a:rPr lang="en-US" sz="2100" b="1" dirty="0" smtClean="0">
                <a:latin typeface="Arial" pitchFamily="34" charset="0"/>
                <a:cs typeface="Arial" pitchFamily="34" charset="0"/>
                <a:hlinkClick r:id="rId4"/>
              </a:rPr>
              <a:t>Cameron.Sharpe@oregonstate.edu</a:t>
            </a:r>
            <a:r>
              <a:rPr lang="en-US" sz="2100" b="1" dirty="0" smtClean="0">
                <a:latin typeface="Arial" pitchFamily="34" charset="0"/>
                <a:cs typeface="Arial" pitchFamily="34" charset="0"/>
              </a:rPr>
              <a:t>; 541-757-4153</a:t>
            </a:r>
          </a:p>
          <a:p>
            <a:pPr>
              <a:defRPr/>
            </a:pPr>
            <a:endParaRPr lang="en-US" sz="2100" b="1" dirty="0">
              <a:latin typeface="Arial" pitchFamily="34" charset="0"/>
              <a:cs typeface="Arial" pitchFamily="34" charset="0"/>
            </a:endParaRPr>
          </a:p>
        </p:txBody>
      </p:sp>
      <p:sp>
        <p:nvSpPr>
          <p:cNvPr id="4" name="Title 3"/>
          <p:cNvSpPr>
            <a:spLocks noGrp="1"/>
          </p:cNvSpPr>
          <p:nvPr>
            <p:ph type="title"/>
          </p:nvPr>
        </p:nvSpPr>
        <p:spPr>
          <a:xfrm>
            <a:off x="685800" y="304800"/>
            <a:ext cx="7772400" cy="1143000"/>
          </a:xfrm>
          <a:solidFill>
            <a:schemeClr val="bg1">
              <a:lumMod val="75000"/>
            </a:schemeClr>
          </a:solidFill>
        </p:spPr>
        <p:txBody>
          <a:bodyPr/>
          <a:lstStyle/>
          <a:p>
            <a:pPr>
              <a:defRPr/>
            </a:pPr>
            <a:r>
              <a:rPr lang="en-US" b="1" dirty="0" smtClean="0">
                <a:latin typeface="Albertus Extra Bold" pitchFamily="34" charset="0"/>
                <a:cs typeface="Arial" pitchFamily="34" charset="0"/>
              </a:rPr>
              <a:t>Interested in collaborating?</a:t>
            </a:r>
            <a:endParaRPr lang="en-US" b="1" dirty="0">
              <a:latin typeface="Albertus Extra Bold" pitchFamily="34" charset="0"/>
              <a:cs typeface="Arial" pitchFamily="34" charset="0"/>
            </a:endParaRPr>
          </a:p>
        </p:txBody>
      </p:sp>
    </p:spTree>
    <p:extLst>
      <p:ext uri="{BB962C8B-B14F-4D97-AF65-F5344CB8AC3E}">
        <p14:creationId xmlns:p14="http://schemas.microsoft.com/office/powerpoint/2010/main" val="997745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38" name="Picture 14" descr="https://encrypted-tbn2.gstatic.com/images?q=tbn:ANd9GcRPB_3kyAbYuLrGSxezV0bXLvXX9g1Z84wEOYzrPzexpP2TN_WIV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317" y="1833562"/>
            <a:ext cx="2009775" cy="22764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39</a:t>
            </a:fld>
            <a:endParaRPr lang="en-US" dirty="0">
              <a:solidFill>
                <a:prstClr val="white">
                  <a:tint val="75000"/>
                </a:prstClr>
              </a:solidFill>
            </a:endParaRPr>
          </a:p>
        </p:txBody>
      </p:sp>
      <p:sp>
        <p:nvSpPr>
          <p:cNvPr id="13" name="TextBox 12"/>
          <p:cNvSpPr txBox="1"/>
          <p:nvPr/>
        </p:nvSpPr>
        <p:spPr>
          <a:xfrm>
            <a:off x="2438400" y="533400"/>
            <a:ext cx="3321611" cy="646331"/>
          </a:xfrm>
          <a:prstGeom prst="rect">
            <a:avLst/>
          </a:prstGeom>
          <a:solidFill>
            <a:schemeClr val="bg1"/>
          </a:solidFill>
          <a:ln>
            <a:solidFill>
              <a:schemeClr val="tx1"/>
            </a:solidFill>
          </a:ln>
        </p:spPr>
        <p:txBody>
          <a:bodyPr wrap="square" rtlCol="0">
            <a:spAutoFit/>
          </a:bodyPr>
          <a:lstStyle/>
          <a:p>
            <a:pPr algn="ctr"/>
            <a:r>
              <a:rPr lang="en-US" sz="3600" b="1" dirty="0" smtClean="0">
                <a:solidFill>
                  <a:srgbClr val="FFC000"/>
                </a:solidFill>
              </a:rPr>
              <a:t>OWCS database</a:t>
            </a:r>
            <a:endParaRPr lang="en-US" sz="3600" b="1" dirty="0">
              <a:solidFill>
                <a:srgbClr val="FFC000"/>
              </a:solidFill>
            </a:endParaRPr>
          </a:p>
        </p:txBody>
      </p:sp>
      <p:pic>
        <p:nvPicPr>
          <p:cNvPr id="1030" name="Picture 4" descr="http://fraktureweb.s3.amazonaws.com/website/uploads/2014/04/data-analyst-sexiest-job.jpg"/>
          <p:cNvPicPr>
            <a:picLocks noChangeAspect="1" noChangeArrowheads="1"/>
          </p:cNvPicPr>
          <p:nvPr/>
        </p:nvPicPr>
        <p:blipFill rotWithShape="1">
          <a:blip r:embed="rId3">
            <a:extLst>
              <a:ext uri="{28A0092B-C50C-407E-A947-70E740481C1C}">
                <a14:useLocalDpi xmlns:a14="http://schemas.microsoft.com/office/drawing/2010/main" val="0"/>
              </a:ext>
            </a:extLst>
          </a:blip>
          <a:srcRect l="4255" b="27114"/>
          <a:stretch/>
        </p:blipFill>
        <p:spPr bwMode="auto">
          <a:xfrm>
            <a:off x="5711152" y="4970575"/>
            <a:ext cx="3403917" cy="1964153"/>
          </a:xfrm>
          <a:prstGeom prst="rect">
            <a:avLst/>
          </a:prstGeom>
          <a:noFill/>
          <a:extLst>
            <a:ext uri="{909E8E84-426E-40DD-AFC4-6F175D3DCCD1}">
              <a14:hiddenFill xmlns:a14="http://schemas.microsoft.com/office/drawing/2010/main">
                <a:solidFill>
                  <a:srgbClr val="FFFFFF"/>
                </a:solidFill>
              </a14:hiddenFill>
            </a:ext>
          </a:extLst>
        </p:spPr>
      </p:pic>
      <p:sp>
        <p:nvSpPr>
          <p:cNvPr id="1031" name="AutoShape 6" descr="data:image/jpeg;base64,/9j/4AAQSkZJRgABAQAAAQABAAD/2wCEAAkGBxITEhUUExQWFRQUGRgZFxUXGBgUFxYXGBsXHRQaFBUYHCgiGhonGxgYITEhJSkrLi4uFx83ODMsNygtLisBCgoKDg0OGxAQGywkICQsLCw3LSwsLCwsLCwsLCwsNC8sLCwsLCwsLDQsLCwsLCwsLCwsLCwsLCwsLCwsLCwsLP/AABEIAPYAzQMBEQACEQEDEQH/xAAcAAEAAgMBAQEAAAAAAAAAAAAABQYDBAcBCAL/xABFEAABAwIDBQUDCAgFBAMAAAABAAIDBBEFEiEGMUFRYQcTInGBMpGhFCNCUmKCkrEzU2NyosHh8CSDssLRFRZzw0NE0v/EABwBAQACAwEBAQAAAAAAAAAAAAAEBQIDBgEHCP/EADURAAIBAwIDBQcEAgIDAAAAAAABAgMEERIhBTFBE1FhcfAiMoGRobHRFMHh8RUjUlMlM0L/2gAMAwEAAhEDEQA/AO4oAgCAIAgCAIAgCAIAgCAIAgCAIAgCAIAgCAIAgCAIAgCAIAgCAIAgCAIAgCAIAgCAIDXra2KFhfLIyNg3ve4MaPNzjZAVSs7U8IjNjVBx/ZskkH4mNI+K8yepN8jFB2tYQ42+UFt+LopWj1OSwTKGl9xasKxinqW5qeaOZo3mN7X287HQ9CvTw3kAQBAEAQBAEAQBAEAQBAEAQBAEAQBAEAQBAc2267TO5kNJh7BUVdyHO3xwkbwbe08cRcAcTwWqtWhSjqm8I20aE6stMUUM7NS1L++xGofUSfVzWY3o224dGhoXO3PGpy2pLC736/Jf2/CYR3qbsm4Nm6dguKZluZjzfxOBVbO4upbuUvqTo0qEdkl9D2XBqZws6CI/caPiAtcbqvHlN/NmboU3zivkQtTsc1ju9o5X00zdzmudb3g5h7yOisbfjNWDxU3X1/BBr8LpTXs7Ms2yPafNDKKXFwGE6MqgAGHgO9tpa/0xYC4uBqV0lvc068dUGUFxbTovEjrgKkEc9QBAEAQBAEAQBAEAQBAEAQBAEAQBAEBznta2xkp2soqQ/wCLqR7QNjDGdC6/Bx1seAa48AtdarGlBzlyRto0pVZqEepUNnsDZSx5W6vPtv4uP/HIfzXF3l3O4nqly6I6+2tYW8MLn3l3wSgAaHuF3HUX4Dh6qXaW6UVN82Q7u4bk4R5IllMwQCBx+lDSHtFs1wR15qrvaKjiS6lpZVXJOL6ERdQCcaGN4VHUxGOQfuu4tPMf8cVItridCanH+zVWoRrR0yN7sd2rkjkOFVR8cYPyZ5PtMAuY7neA3xN6AjgAu2t68a0FOJyNzbyoVHBnXluI4QBAEAQBAEAQBAEAQBAEAQBAEAQGGrqWxxvkecrI2uc4ncGtBLifQID5/wBnJnVlRUYjL7U7yIwfoRjQAeQDW/dPNc3xq4zJUl03Z0nB7bTB1X1LMqEuuZbcLnD4mkcAAehAsVf28lOmmvIoriDhUafmbS3YNBXsfrA5wYDfLe/ny9P5qpvqik1BdC2sqLjFyfUibqBgm4F0wMFO20Y+J0VZCcstO9pDvW7b8xm0tycVe8HruM+zfJ/f+vsVnGLbXRVRc169eZ9B4HiTamnhnZ7MzGvHTMAbHqN3oulOVN5AEAQBAEAQBAEAQBAEAQBAEAQBAUntlxAw4RU20MgbF6SOAf8Aw5kPVuznmD5IKWIOIaGsbcnTUi7viSuLrqde4lpWW2ztaThQoLU8JIxf90097XdbnbT3Xv8ABSf8Nc4zt5Z9L6kT/MW2cb+ePT+hNYfiWmeJ+h4jUHzBUL/dbzaezJuaVxBPZo25sXlcLF9h0AHxCyndVZLGTyFtRi8pFbxjaKOE5AM7+IGgHK559FJs+F1Lha28R+/kRbzidOg9CWZfbzNBm1bmuHewlrTuOrT6B29Tp8Di1/rnv4/wQo8akn/shheu8sdNVNkaHsN2ncf+VRVaM6U3Caw0XlKrCrBTg8pkXjbBJDK3mx1vOxI+NlJtnoqxfijZcwUqEo+DLz2D13eYUxv6mWWP0uHj4SLslyOAksM6IvTwIAgCAIAgCAIAgCAIAgCAIAgCA4v24bTsnY/D42PzxSMc95sG3DbhrRe50e0303cV4z2PPcpU0vyqeKAOtGN5HkS4252Fgq6zt/08JTkvafr+S2va6uqyhB+yvX8Fyo8FoRGWPhYeF7Eutbf3ntX63W5VJd566FPGFFFOnmdQ1EkbDnYbFoPEH2SeosR1WFzawuoJy2x1NFG4nZ1HGO6fQzvxuraMzorN5ljhbz109VBVjZTemM9/Nfj7Et397BapQ28n+TZ2Egbd1Q8Z3h9hfgbAk+Zvv6dVaVfZxFckRLSOrNSXNst+KSx1EfdyMu079b+o5HqtSk08oluCkmmc4wrFXwCSNoz+Igb9CNCQBzFvcsbyzp13Gc3jH1ItleVbfVCEdW/j+xnmxOoLT4Mosb6W04+0VGja2cX72X5/gnTveITi8QUV5fl/sTHYm4vxBjY3vjjYySQsBOWTRrbOF9faabn6oVwigafU+hV6eBAEAQBAEAQBAEAQBAEAQBAEAQFD7YMCjlw+eZsbO/ia14lyjOGMcDIM1r2yZtEBw3DpxE6GdouCBmF+O54vwvqolObnqpye6f0LCrTVLRWgvZa38+pf2Y3QlmfvS3m0g5geVrar3s2Z/qI4zkqsMvymsMzQRGzRt99gDlB63Jd0UXiFSNOh2fWRlZRlWr9rjZev5J2Q3BBGhBB8jvXPrZpovGsrDRB4LiJoZHRyszxO9Dpucw87aEf2eppVYXEFOPPqu45yUZ2s3CXLo/X1JXFdroMhFPG7O4WDnbm34gAm5WxUurPJXLe0eZA4ZGY2m/tO3/yVXe1VVmkuSLfh9B0INy5s/GNT5YHnmMo83aflf3LVbQ1VUjfd1NNGTfl8zqHYrsSIIYa9z395PE75uwyBj3AsINr3LWtP3ir9HKt5OqL08CAIAgCAIAgCAIAgCAIAgCAIAgMNZTMljfG8ZmSNcxzTuLXAhwPoUB8uT4e+jqZ6GXfE45CfpxnVrh5gg+p5KuvKbUlUiXFhWUoOlIyfIo9NPibKN+rrYxn6G79HQznH1ZJwVrWANDAAPq7vcoU6bm8t5fiWFOcYrTFYRkOKt5H4LH9OZ9qa1TX5xYtFuvi/NbIU9Dynv8jCclNYkso0mMaNQ0A+S3ynOW0m2aoU6cN4xS+BkEi16TZqNSloH4jWw0cd7F3jcPotH6R33W3t1NlZ2VHStb6/Yp+I3Op6F0+59T00DWMaxgs1gDWgbg1osAPQKeVRkQBAEAQBAEAQBAEBpVGIBrsrWl7uQIHpc8UBoP2iuQ2OMuPG7msA5eIoCQwrEWTszNuLEhzTva4bwUBsTTNaLucGjmSAPigPYZWuAc0hzTuIIIPkQgP2gCA8ugOddr2wjq2NtTTD/F040Gnz0e8sv9Yalvm4cdMZRUlhmUJuEtSOMUMz3CxaQ4aOad4cN+m8aqqrW7iy7o3Eaq7mZ3zjcbg9QtHZtM3J4Zg75Z6TPWeiVeaT3UDKmkN4RH12Im/dx3dI4gAAXNzoAAN7jwClUbbU8y5EG5u1BaY8/sd57INgzh8BmnA+Vzjxce6ZvEYPO+ruthra5skinbydDQ8CAIAgCAIAgI3Fsfpaa3yieOIkXAe4BxHMN3leNpczJRb5IrlZ2p4Wy9pXyEcGRPPuLgB8Vj2kTNUZkqcd71jXRGzHtDmniWuAIPTQrM1PYp+NYpUxy2Ywlm64aHDhv4g3v0tbqgPzLUvyuaHBpcNSQbFx32cHCwugP1RT9y1o1cLeJ+tySbk2321IBQHIdp6djaiVveOlIf4SdQGnUAucbuNiNwt1KjSWHzJ1Oba2R1PsDxy8c1G46xnvYh9h2kgHQPsf8xbKUsrBprx31HWltI4sgPUAQFG237OIa0maF3cVPF4HgkP7Ro4/aGvO68aT5nsZOLyji+MUs1PM6nna18jN/duEg+G48bGx6BR5UYrqTYXUnzWfIjjFmNow7N9WxO7fay0ypYWSVC4Unpwata98TbvY8cPE0tF+AuQtcIRnLSmjbUq9nDU0zNgOz2I4iQKaFxYTYyexGOd5XaG3IXPRTIUIxK2reVJ+B3Ts67LYMPtNKRPVW9u3givvETTx4ZzrytchbyIdCQBAEAQBAEAQBAcg7d8H1gq2jnDJ8XxHy/SD1C1VF1JFCXNHJlqJBNRbQ174YaenMjRASQ6MFz3XN2h1h7I3W3His4zaWMGidJN5yXjAKmtlDnVTO7aMoYNz3nXM5+unDgN50W2Lb5mmaiuTyTFwFkYGN0o5oCu4tQUbpDI+NpebZiSdbaC4vbcAsXGLeWbIzmlhM/GzdEIqptbSWDKYk1TLm3cvFj3YA3gBzi0n6LSFjpw8oz16o6Wd2aRbTcthoPUAQBAc52+21k7w0NCbznSWYboRxDT9fmfo357tNevGjHVI3UKEq0tMSu4NhEdO3w+J59qQ+04nfrwF/wCq5i5up15ZfLuOntrWFGOFz7yVp5Sxwc3Rw4/mFohOUHlG6dOM1hknX0zKyI6AuAILTqCDvab7wVMmlXjrhtJev6IUc28tE94so+A4xNgc5BD5MOld42b3U7zxaD/bvMC9nw/iCrLRU2kvr66ldfWHZvXT3iztuFYnDUxNmgkbJG/Vr2m4PMdCNxB1CtSqNtAEAQBAEAQBAEBC7ZYN8rop4NMz2Esvwkb4oz+IBeNZRlGWl5OH7F7BS4hG+QTMiaxxa5paXyB4AJBZcBuh339FpjDJKnUUSfwmKOlD4IC+dweczmMLi5w03MvoLW962xjpRGnPU8kxDh9fJ7FM9o5yFsfvBOb4LIwN6HYytf8ApJoYv3Q6U/HKEBhqsCoIb9/WSSOGhYwga8i2NpcPUrdC3qz3jFkard0KW05pPu6/LmTFDs3Qta1zIGOBAIc+8pIOoIMhK0tY2JKeVlEy2BobkyjKRYtAAFjoRYdEBi2MqD3LoHG76R5hN95YADC71jLNeYKxj3GUuee8n1kYhAc+7QttjH/hKJwfVSaOe0giBvEk/rLbuQ1PC+urVjTi5SNlKlKpJRiU+gomUsRA8Tzq9/Fx3nU8FzdatK5qZfLojpKNGNCGmPPqYNk8bfUd4HgAssQRxBvv6i2/qs7+0jQ0uL5mFldSralJcifuq8n5EVUWuuDYrOOqLyjCUoy2kSssUVUwhwAeRY3Fw4dRxC3OMa+62miN7VDbnBlIFBWYXM6bD3G17y0jruZIPsjj0I8XIncplpxVwl2Vx8/z+SLc8OjOPaUfkdS2F24p8Sjuz5udg+dp3HxsO4lv1mX+lbzAOiv001lFHKLi8MtK9MQgCAIAgCAIAgOX4Yf+n47NAdIMQHeM5CQ5jb8fej77Fr5S8zc/ap57jobJwHBmUNve2oF7W3NHMXPothpNlAEBy/tAoclTmb7MuvTOLB/8j94q84bW1U+zfT7HLcat9FXtlyl91/BM7E12eIxHfEdP3HXLfcbj0ChcRo9nVyuT3LTg9z2tuovnHb4dPx8CyqAWpW8ZxZuH1QqpA7uJ4+6lDRmPeR3dC4DmWl7fQcli9nkzW8cELV9pVbPpRUeRp3Szm/8AACGj8TvJR6t7Rpe9I30rOrU5IhqqhrqrWsrZC0744zkZ5WbZvvBVZV4x/wBcfmWNLhX/ADZt4dglPAx3dts/6x1JHEdOar6lzOt77+HQsKVtGj7i/JC4xV728tSpVvT6mFSWEanZ/HpK7nlH+on8wt3Fpbxj5kXhi2k/ItM7tFVRRYzexUcbq6mI52HQHxaXAHDTl1VvbU6NT2ZFfdTq0464ciY2c2gE4+pI3Utv/E08vyUS8s5UXlcu832l3GssPn1RZZK1szPFZsjRoeDhxHQqvqzjVh7W0l9SZClKlL2N4v6FRxzB5BIKujcYquPUFumfmCNxJGmuhGh6SeHcRdBqE/d+38Ea+sFWWqPvfc6p2ebYMxKm7ywZNGck8X1H8xfXK7ePUcF1iaayjl5RcXhlpXp4EAQBAEAQBAc77aMLcaaKrj0lo5A4OG8McW6+jxG7yBWFRbZNtF74fUseG4mKqmhqo9C9rXZWgOcHjR7L/jask8rJrksPBK1FbGxneSPaxlgcznBoF92t7I2kss9hCU5aYpt9y3ZTtoNsoJB3dLUO7wEklrSA5oBzAPcBr9K7fqlaXXhLaL3HFuG8Qt7KVwouKWO7OPJ7r5FSqsz7kuc5x4uJcS4btTqTvH3lJsbh0qybe3I4ahXnXzSqSb1LbLz7S5fPdfEzbO17opM7bXtlIO6zt1/UA+9X3EabqUW481uiRwisqNwlJ+zLZlnp8Zk7xrnu8F9WgACx3nnpv38F8+o8UqyrJVMJZw1j11PpFXh9NUm4bvmbW2uHOqKOWOP9I0Z4z+0Z4m287W+8r+cVKLTKmnLTJMpmFYp3sTJPovAPkeI9DcLiakJUqjhLozs6eKkFNdTffMAslE8bSI+rxRjQdd3971Ip28pGqVVJFFx3FhIXCPcfaPTQadNQL9VfWts4JORR3d2pZjD5li2Li7umLj9N7iPg3/aVV8UqZreSX5/cn8Mp6aPm/wCCSkmceKq1NljKCI7GnXheeOVwPuVlZSzNeaIlxHFKfka9RslIygpsSpS42aTM3eWFrnAyN5s08Q4b917dHOCnHTLkc1TqSpy1RNjAsbZODbRzTZ7eR6fZPD+i5K+tJUZ46PkzrLO7jWhlc+qJ1j1WtE5ojtjag0uPNa3SOtjcHDhnALgbc7s3/tCus4PWc6Gl9NjmOL0VCqpLqjuStioCAIAgCAIAgNbEqJk8MkLxdkrHMcOjgQfzQ9Txucw7IK10bqrDZj44XucwXIvldllDfs5g1w55ytcNtjdWWUpIvFbhzainnpXZRcHLYXDSdWG/MPB62aspwU4uLFrcSt60asecXn+PjyOFRufFJciz43atPNps5rreoKpk3CWeqPqdWnSvbZxe8Zx+jXMtmcaEHQ2LTxsQC31sQrDxR+bL6zqWV5O3/wDqMtv2N6j2fqHuLmREMdY3f4AL3uNdSL7rA6WXRUb+CpR1c+4sv8dWrS1qOFLffbDfNY58/DkWiDZshoMklxxyDjxu53/C5etwuhUrSqb4bzj1/B2dG/rU6Mabw2ljJIQuY0gNLnbhmu5wHm46BWKWCG9zl+M0ho6uaEA91Ie/i5APPzjB5PB05OCo+I2mqopo6Dht0+zcH0ITE9ohfKPE4mwa3dc6AdTfgsqFi3u9hXvoU9luyc2f7N62tIkq3GmhOobb50jow6M83a9FaU6Maa2Ketczqvdkz2m4JS0GGNhp4w3vpow5x1e/KHPu951OrRpuHABbXyNC3ZFYRT2pom8cgPqdT+a5O8eurJ+J1dstFOK8DxwPJQ8MlNo1MXitBJfeWv8A9JVhZLFRea+5FuHmnLyZfezPE4osFZJM4Nji77OTuAEr9LcSbgW43C6hHKPmcNeHvr5KqigfHTmawjF3WaSLggcDq625twOAUC9qUHF06jWcNr16yT7OlXUlUgnjJ0Nr7Lk2snVKWCLoJM+OYcBva51/wuJ/IrouCw0wl5lFxuSbgfQCuiiCAIAgCAIAgCA472jtOH4tT4gwHJLYyW4lgDJgepic2w5tK1T2kmSKftRcTqT2klkkfiBGmuVpa4XvcA31sdx4raRyq4vsVRumfU1UmQPNywOEbL2F/EdTe19Lb1HlbQlLUy4ocdu6FuqFNpJdcZf12+hnpsUoadtqWG+UGzgMotqf0smp1J3X3rfGCisIqqtSVWo6s3mT5vqycpa7voGy2Lcw8Q003g6usLDffkF6YGm11tXG7Rrc+IOA3Wc4BgPkOCA8qaS1iCSNNTbQnlI/S37rboCA7QMFFVSB+rXQnMXAEnu9BNYEAu8PitpfJ1WE1nc2U5NPHeTmyWxNFRAOhZnkI/Tvs55v9U7mjo0D1WZrLOgOTdvM1xRwj6TpXe4MaP8AWVjN4WTOnHVJIwRC1hyFvcuQlvudY+WDwlAyPxsfMv8A3Xf6SpFt/wCxea+5rqe5Lyf2Kvgr56qJlJmy00T3SutxLuLuZFjlHUlXt3dK3p5fMobS2dephci308LImBjBZrdw/O/M9Vx05yqzcpc2ddCEacVGPJEdiFXlHXgpFKnqZolLc97HqA1WLSVJF46SMtDv2j7tFvTvT7ua6uzpdnSS79zmeIVu0rPHTY70pRBCAIAgCAIAgCAp/argvynDpcovJB88zifBfOB1LC8edljNZRspyxI1ey7E/lWGNZnIfCHQFzT4mgD5twPPI5uvMLyDzE9qLTPJBQ7KiBxkxCujDzbQfOym17ZHyAuF+Qad29Y0YyisSeSVxG5t69VOhDQsYxtv449ZJWDF6WM/MQFz+EtQSHG+7I113HyAatxALBgFTVyF5qGZWEDJoG2PEZT4rEHjyQGV8PiN7OIOma+86Dxv0B1BswLwGsyZzRluRfjrqbG1nO8R+6AgJCmi8QD7eMXtxJO/wm5877kBnweExM7nhEbMPOL/AOP3Dwdcl+K8R699zfXp4ca7X5M+J0kf1Iw78Ujr/CMLRcyxSk/AlWUdVaK8TJdcqdKeL08K9tHUOe5tNH7Uls3QcvK1yegVhZwjCLrz5L1/RBupyk1Rhzfr+yYoMOjpou7ZvOrncXHn08lW3dzOvLMv6RY2ltChHEf7Zr1U9lohA3VJlN2ixMtaSPaPhYPPj/fRXVnb6pJfMrruv2VNvqd37Ltl/wDp9BHG4Wmk+cm/fcB4futDW+hPFX5zLLcgCAIAgCAIAgCA8cL6HcUByPYAf9PxeqoDpHJd0XKzfFHb/LcQT+zWuO0sG+ftQUi17WYJSCT5RUSPY15aMsYIc6RoNiHt1HhaOXs71up0JVJ4gssqLilQpVld1JYaWPB/TLIeg2jib4aGmawnc9/zs7/8thc/fxc5eNYeGT001lEtFRVb3smmmMTGEO+cLRuP6tpyjTTU3Q9J+doflkj8QcPablGltDnNyB5C+5eAzNpL6vtfmy4NuRf7RHuQGaMsYLNAt059SePxQGaJ19SLf31CA/aA4ft1J3mOOH6pjG/wZvzkUK/liiyw4bHNbPdn7G4SudL3IugK3U1TaevbJJo2Voa0ngSA38wPxKwUXVs3GPOP9kHKp3alLk/6JqpqL6qkSyy5k8Ir+KVV/CPVT6FPqR2+ps9k2z3y/EPlLxemoyC2+58u9g629s+TOa6K2pdnDfmc3e1+1qbckfQqkkMIAgCAIAgCAIAgCA5Z2v0xp56PEoxrE8RyW4gEuYPUd4374Wue2Gb6W6cToElPDVwBrxnYcrhYkE7i0hwNxcfmVvp1JQlqi8MiVaUKsXCayilvx2RjhBRUrYcwJOSMyyk3s7OBZrXDTV5I366KHb3iuJTWHmLw8kqra9hGOMYa2xyN+n2dqJRmq35b29p3ePHlbwM8hdSsmksdFE2FjYo8xDd2a5OpudLX39AF4DMGOO/dy/oNPeSgPaiqiibme5rQPpPcGjyBP5BAQWPx1NZG1lLJJDZ4cZSHRMLRe4sbPfwOgDTbfZYyTa2M4tRe5ah1WRgcDqZe9xatk5SOZ+Ahn/rVZxKXsJFtwuO8peBrV+P91Nlc0lp3nkLkaDjuUSlZ9rT1J7kqtdxpTUWviTLqpttNfLd71WyeCbFZIbH8PbUxlr94uWu+qenTmFnb3MqVTUjyrbxqx0sqjMbqaY9xI3vABdrhq7KL69QLcdRZWv6Ojcf7Kez7iudzUtZdnVWV0Z+qFlTiLxBRxPc55s55HhYDvL3C4aOp9LkqRQs9EsyNNzxBTjph1PpTY7ZyPD6SOmj1yi732sZJD7bz5ndyAA4KwKom0AQBAEAQBAEAQBAEBD7X4MKyjmg0u9hyE8JG+KM/iAXjWVgyi8PJVeyTGTJRMa64dATC8HQgN1juOjSB90rGD2M6qxIvJjykhjQ3NqS0AXcd5PXrrvWZqMUrWtBfI4NA3uJtbzed3pZAV2TbilzGKkbJWSjeymbmaD9uY2Y3zJXmoz7N9djPFTYnUayvjooz9CG09R6zPHdtPkx3mm49leJJYds5TxO7wNMkv66Vxml132e8ktHRth0TBi5NkrYr08PC62p3BAfNeymIuldUTWHzkrnX14ku/wB6o+KzxKMfXrYvuGU/9MpePr7mjtXC57HknVhzctOPw19F5ZVsSS79jdeUVKlqXNbknsjV95TMvvZdh+77P8JCh8Qp6Kz8d/XxM7KeqivDYmXBQkTSHwmp7nFsOl4GXuyf/J4P/YV0PDJbSiVHGYe7LzPpANA3K1KI9QBAEAQBAEAQBAEAQBAEBx/E8QZg+K1RkDvk1WwTMDBc95m1ABIHtGS/7zFrzpkb8a4LvRNUu0WMVrQKOkbSxn/7FUTfL9iK2/rZwXuZPkY6YR5vJuUvZ0yRwkxGolrpBrleSyBp+zE0/wA7dF7p7zztMe7sXOjpY4mBkTGxsG5rGhrR5ALI1ma6AXQAlAQ+1+IdxQ1UvGOGQjh4spyj8VggOB7GURbTAke0Sd452GvkAua4jLVXaXQ6eyjpt4+OWbeJ01xruILStNGTXwJKSknF9SE2Hu10sZ+tpqDqLg+RsAp/FIZ0zRXcOlhSi+hbwxU2ks8la2pjdGxkrfahlZINeWovy1srbh0sVsd6IvFIarbPcz6Xp5g9jXjc4Bw8iLhX5y5kQBAEAQBAEAQBAEAQBAEBhlpY3Oa5zGucy+VxaCW335Sd24buSAzIDwhALIDyyAWQAhAc57d8T7rDhENXVMrGW+y3xu+LWj1XjeFkygtUkkU+lhyRMj+q1o9QNSfVcbVq9pOUu9nYwpaIqPcjXxJ3h3cdPW62UnlnkY4ZVNm5SKyYAb3Pd73D/wDStrx5t4vy+xWWscXFSPn9y7Nd5+/+ipHIs4xIraGPNDMLa5L79+WxFtPsqVZ1dNWL+H7HtzS128l4Z+W52HswxDv8KpH3uREIzxN4rxm/XwrqjjC0oAgCAIAgCAIAgCAIAgCAIAgCAIAgCAIDiXbHVd/itHTDVsDDI7oXm+vpG38Sh39Ts6En8PmT+G09dxHw3+RikK5JHUyIzEjoFJomtFXwLTEJOod+bCrW63s4+u8raG15NeD/AGLy0KiZaI/NVGCPgfVewlhkiCTWGWDsBrrQ1dG4nNTTZmg/Uk006ZmOP3l2dKeuCl3o4e4p9nVlDuZ1ZbDSEAQBAEAQBAEAQBAEAQBAEAQBAEAQBAfOrar5Vi1fU72iQxsP2WeAW+6xp+8qTjFT2Yw+JfcGp7Sn8PXyJZ6okXMiLxE6jyUqjyMYlawzTEXdW/yYrOtvZr13lbSWL2Xl+yLyFRMtEfuQeErFczdB7mvsFW/JccYDoytjLDyzgXb63Zb/ADF1HC6mqjp7jm+NUdFfV3o7yrIpggCAIAgCAIAgCAIAgCAIAgCAIAgCAj9oa7uKWom/UwyyfgY538kB897Bw2ps3F5JJ562/wBq5fis9VfHcdXw2Gm2Xjl/sT7yq9EuRE158SmUl7J4uRWoDbEfNn+3+is5b2fx/crIv/yGPD9i9tKoGWiMzVgbYsq+1L3RCGpZ7dNKx49CD/qDVc8Lqaarj3r7EDjNLXQU+5/f+cH0fQVbZoo5WG7JGNe082uALfgV0RyZsIAgCAIAgCAIAgCAIAgCAIAgCAIAgNXFaFs8EsLvZmjfG7ye0tPwKA+b8LmdQSvoasd3JG45XHRr2kmzgeR3g9eio+JWU5S7SCyX/Dr2HZqlN4a5E++oba9xbzuqdQlnGC1byQOJYgxl3PcB04nyHFT6NGc9oo11a0KSzJleoO8+WxySMcwTNL48wtmjs9rXDpdh16K0uKWi10935Ka0rdre6+/8HQ4T4R5Lmpcy/wCpmYVrZmiNxim7yOVn1mm3nvb8bKVbz0TjLuM60O0oyj3o6P2J4p3+Ewgm7oC+E/cN2D8DmLsEcI1hl8Q8CAIAgCAIAgCAIAgCAIAgCAIAgCAICG2l2Wo69gZVQtkt7LtWvZ+49tiPK9jxQFCl7DKO57upqo2n6OZhA8jlHxWLhF80ZqpOKwmyWwHsfwyncHvY+peDcGdwc2//AI2gNP3gV6lgxbb3ZWO3zCnRyUlext2xfMyWHstvmj3bhrIPMjmtdan2kHHvN1tV7Kqp9xC4ZUtewFpuOB6Lkq1Nwk0zrVNSSlHkzeaVoaM0yOxStbG173HRo954AdbqTQpSqNRXU2TrRpU3OXQvnYHh74sMzvFu/mfK0Wt4MrGA+pjJ8iF16WEcNJ5eTpC9MQgCAIAgCAIAgCAIAgCAIAgCAIAgCAIAgCA18QoY543xSsD45AWuadxB/vegOL412Q1tM9z8Nna+Mm4hlOVzegcfC7z8J3b960VranV95Emhd1aPuvbuIf8A7e2hPh+RC/PPEB7+8t8VC/xVHPUm/wCWqY91fX8k9s72P1Ez2yYpKMjTcU0ROvR7xYNH7tz1Cm0renS91EKvd1a/vs7PDE1jQ1oDWtADWgWAAFgABuAC3kY/aAIAgCAIAgCAIAgCAIAgCAIAgCAIAgCAIAgCAIAgCAIAgCAIAgCAIAgCAIAgCAIAgCAIAgCAIAgCAIAgCAIAgCAIAgCAIAgCA//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http://www.clker.com/cliparts/7/4/c/3/119499452588763106data.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47" y="4489048"/>
            <a:ext cx="2233630" cy="2125671"/>
          </a:xfrm>
          <a:prstGeom prst="rect">
            <a:avLst/>
          </a:prstGeom>
          <a:noFill/>
          <a:extLst>
            <a:ext uri="{909E8E84-426E-40DD-AFC4-6F175D3DCCD1}">
              <a14:hiddenFill xmlns:a14="http://schemas.microsoft.com/office/drawing/2010/main">
                <a:solidFill>
                  <a:srgbClr val="FFFFFF"/>
                </a:solidFill>
              </a14:hiddenFill>
            </a:ext>
          </a:extLst>
        </p:spPr>
      </p:pic>
      <p:cxnSp>
        <p:nvCxnSpPr>
          <p:cNvPr id="1044" name="Straight Arrow Connector 1043"/>
          <p:cNvCxnSpPr/>
          <p:nvPr/>
        </p:nvCxnSpPr>
        <p:spPr>
          <a:xfrm>
            <a:off x="3810000" y="1179731"/>
            <a:ext cx="0" cy="65383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46" name="Straight Arrow Connector 1045"/>
          <p:cNvCxnSpPr>
            <a:stCxn id="1038" idx="0"/>
            <a:endCxn id="13" idx="2"/>
          </p:cNvCxnSpPr>
          <p:nvPr/>
        </p:nvCxnSpPr>
        <p:spPr>
          <a:xfrm flipV="1">
            <a:off x="4099205" y="1179731"/>
            <a:ext cx="1" cy="65383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48" name="Straight Arrow Connector 1047"/>
          <p:cNvCxnSpPr/>
          <p:nvPr/>
        </p:nvCxnSpPr>
        <p:spPr>
          <a:xfrm flipH="1">
            <a:off x="1447801" y="2286000"/>
            <a:ext cx="1646516" cy="26845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50" name="Straight Arrow Connector 1049"/>
          <p:cNvCxnSpPr/>
          <p:nvPr/>
        </p:nvCxnSpPr>
        <p:spPr>
          <a:xfrm flipV="1">
            <a:off x="914400" y="1179731"/>
            <a:ext cx="2057400" cy="379084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52" name="Straight Arrow Connector 1051"/>
          <p:cNvCxnSpPr/>
          <p:nvPr/>
        </p:nvCxnSpPr>
        <p:spPr>
          <a:xfrm>
            <a:off x="4099206" y="4110037"/>
            <a:ext cx="1611946" cy="122396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p:nvPr/>
        </p:nvCxnSpPr>
        <p:spPr>
          <a:xfrm flipH="1" flipV="1">
            <a:off x="4800600" y="4110037"/>
            <a:ext cx="1066800" cy="86053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FFFF00"/>
                </a:solidFill>
              </a:rPr>
              <a:t>Oregon Department of Fish and Wildlife (ODFW)</a:t>
            </a:r>
            <a:endParaRPr lang="en-US" sz="3600" b="1" dirty="0">
              <a:solidFill>
                <a:srgbClr val="FFFF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2400" smtClean="0"/>
              <a:pPr/>
              <a:t>4</a:t>
            </a:fld>
            <a:endParaRPr lang="en-US" sz="2400" dirty="0"/>
          </a:p>
        </p:txBody>
      </p:sp>
      <p:grpSp>
        <p:nvGrpSpPr>
          <p:cNvPr id="3" name="Group 2"/>
          <p:cNvGrpSpPr/>
          <p:nvPr/>
        </p:nvGrpSpPr>
        <p:grpSpPr>
          <a:xfrm>
            <a:off x="96456" y="2151345"/>
            <a:ext cx="4495347" cy="3389289"/>
            <a:chOff x="41366" y="1781288"/>
            <a:chExt cx="4495347" cy="3389289"/>
          </a:xfrm>
        </p:grpSpPr>
        <p:sp>
          <p:nvSpPr>
            <p:cNvPr id="6" name="TextBox 5"/>
            <p:cNvSpPr txBox="1"/>
            <p:nvPr/>
          </p:nvSpPr>
          <p:spPr>
            <a:xfrm>
              <a:off x="838200" y="1781288"/>
              <a:ext cx="3698513"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Guiding statutory reference</a:t>
              </a:r>
              <a:endParaRPr lang="en-US" sz="2400" b="1" dirty="0">
                <a:solidFill>
                  <a:srgbClr val="FFFF00"/>
                </a:solidFill>
              </a:endParaRPr>
            </a:p>
          </p:txBody>
        </p:sp>
        <p:sp>
          <p:nvSpPr>
            <p:cNvPr id="7" name="TextBox 6"/>
            <p:cNvSpPr txBox="1"/>
            <p:nvPr/>
          </p:nvSpPr>
          <p:spPr>
            <a:xfrm>
              <a:off x="1620081" y="3275890"/>
              <a:ext cx="2053767"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ODFW mission</a:t>
              </a:r>
              <a:endParaRPr lang="en-US" sz="2400" b="1" dirty="0">
                <a:solidFill>
                  <a:srgbClr val="FFFF00"/>
                </a:solidFill>
              </a:endParaRPr>
            </a:p>
          </p:txBody>
        </p:sp>
        <p:sp>
          <p:nvSpPr>
            <p:cNvPr id="8" name="TextBox 7"/>
            <p:cNvSpPr txBox="1"/>
            <p:nvPr/>
          </p:nvSpPr>
          <p:spPr>
            <a:xfrm>
              <a:off x="1504407" y="4708912"/>
              <a:ext cx="2190023"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ODFW principle</a:t>
              </a:r>
              <a:endParaRPr lang="en-US" sz="2400" b="1" dirty="0">
                <a:solidFill>
                  <a:srgbClr val="FFFF00"/>
                </a:solidFill>
              </a:endParaRPr>
            </a:p>
          </p:txBody>
        </p:sp>
        <p:cxnSp>
          <p:nvCxnSpPr>
            <p:cNvPr id="18" name="Straight Arrow Connector 17"/>
            <p:cNvCxnSpPr>
              <a:stCxn id="6" idx="2"/>
              <a:endCxn id="7" idx="0"/>
            </p:cNvCxnSpPr>
            <p:nvPr/>
          </p:nvCxnSpPr>
          <p:spPr>
            <a:xfrm flipH="1">
              <a:off x="2646965" y="2242953"/>
              <a:ext cx="40492" cy="1032937"/>
            </a:xfrm>
            <a:prstGeom prst="straightConnector1">
              <a:avLst/>
            </a:prstGeom>
            <a:ln w="762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79381" y="3737555"/>
              <a:ext cx="0" cy="959859"/>
            </a:xfrm>
            <a:prstGeom prst="straightConnector1">
              <a:avLst/>
            </a:prstGeom>
            <a:ln w="762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Curved Left Arrow 21"/>
            <p:cNvSpPr/>
            <p:nvPr/>
          </p:nvSpPr>
          <p:spPr>
            <a:xfrm rot="10800000">
              <a:off x="772887" y="3609408"/>
              <a:ext cx="731520" cy="1216152"/>
            </a:xfrm>
            <a:prstGeom prst="curved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Left Arrow 23"/>
            <p:cNvSpPr/>
            <p:nvPr/>
          </p:nvSpPr>
          <p:spPr>
            <a:xfrm rot="10800000">
              <a:off x="41366" y="2151345"/>
              <a:ext cx="731520" cy="1216152"/>
            </a:xfrm>
            <a:prstGeom prst="curved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p:cNvGrpSpPr/>
          <p:nvPr/>
        </p:nvGrpSpPr>
        <p:grpSpPr>
          <a:xfrm>
            <a:off x="5105400" y="2157132"/>
            <a:ext cx="3796037" cy="2226735"/>
            <a:chOff x="4833574" y="2384672"/>
            <a:chExt cx="3796037" cy="2226735"/>
          </a:xfrm>
        </p:grpSpPr>
        <p:sp>
          <p:nvSpPr>
            <p:cNvPr id="29" name="Curved Down Arrow 28"/>
            <p:cNvSpPr/>
            <p:nvPr/>
          </p:nvSpPr>
          <p:spPr>
            <a:xfrm rot="5867982">
              <a:off x="7218312" y="3200109"/>
              <a:ext cx="1858431" cy="964166"/>
            </a:xfrm>
            <a:prstGeom prst="curved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5" name="Curved Down Arrow 14"/>
            <p:cNvSpPr/>
            <p:nvPr/>
          </p:nvSpPr>
          <p:spPr>
            <a:xfrm rot="15771645">
              <a:off x="4385693" y="3194070"/>
              <a:ext cx="1814175" cy="918413"/>
            </a:xfrm>
            <a:prstGeom prst="curved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0" name="TextBox 9"/>
            <p:cNvSpPr txBox="1"/>
            <p:nvPr/>
          </p:nvSpPr>
          <p:spPr>
            <a:xfrm>
              <a:off x="5640483" y="2384672"/>
              <a:ext cx="2371034"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Manage fisheries</a:t>
              </a:r>
              <a:endParaRPr lang="en-US" sz="2400" b="1" dirty="0">
                <a:solidFill>
                  <a:srgbClr val="FFFF00"/>
                </a:solidFill>
              </a:endParaRPr>
            </a:p>
          </p:txBody>
        </p:sp>
        <p:sp>
          <p:nvSpPr>
            <p:cNvPr id="11" name="TextBox 10"/>
            <p:cNvSpPr txBox="1"/>
            <p:nvPr/>
          </p:nvSpPr>
          <p:spPr>
            <a:xfrm>
              <a:off x="6187440" y="4086134"/>
              <a:ext cx="1281120" cy="461665"/>
            </a:xfrm>
            <a:prstGeom prst="rect">
              <a:avLst/>
            </a:prstGeom>
            <a:solidFill>
              <a:schemeClr val="accent3">
                <a:lumMod val="50000"/>
              </a:schemeClr>
            </a:solidFill>
            <a:ln>
              <a:solidFill>
                <a:schemeClr val="tx1"/>
              </a:solidFill>
            </a:ln>
          </p:spPr>
          <p:txBody>
            <a:bodyPr wrap="none" rtlCol="0">
              <a:spAutoFit/>
            </a:bodyPr>
            <a:lstStyle/>
            <a:p>
              <a:r>
                <a:rPr lang="en-US" sz="2400" b="1" dirty="0" smtClean="0">
                  <a:solidFill>
                    <a:srgbClr val="FFFF00"/>
                  </a:solidFill>
                </a:rPr>
                <a:t>R, M &amp; E</a:t>
              </a:r>
              <a:endParaRPr lang="en-US" sz="2400" b="1" dirty="0">
                <a:solidFill>
                  <a:srgbClr val="FFFF00"/>
                </a:solidFill>
              </a:endParaRPr>
            </a:p>
          </p:txBody>
        </p:sp>
      </p:grpSp>
    </p:spTree>
    <p:extLst>
      <p:ext uri="{BB962C8B-B14F-4D97-AF65-F5344CB8AC3E}">
        <p14:creationId xmlns:p14="http://schemas.microsoft.com/office/powerpoint/2010/main" val="4136842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Guiding statutory reference</a:t>
            </a:r>
            <a:r>
              <a:rPr lang="en-US" dirty="0" smtClean="0"/>
              <a:t>	</a:t>
            </a:r>
            <a:endParaRPr lang="en-US" dirty="0"/>
          </a:p>
        </p:txBody>
      </p:sp>
      <p:sp>
        <p:nvSpPr>
          <p:cNvPr id="3" name="Content Placeholder 2"/>
          <p:cNvSpPr>
            <a:spLocks noGrp="1"/>
          </p:cNvSpPr>
          <p:nvPr>
            <p:ph idx="1"/>
          </p:nvPr>
        </p:nvSpPr>
        <p:spPr/>
        <p:txBody>
          <a:bodyPr/>
          <a:lstStyle/>
          <a:p>
            <a:r>
              <a:rPr lang="en-US" b="1" dirty="0"/>
              <a:t>Food fish management policy. </a:t>
            </a:r>
            <a:r>
              <a:rPr lang="en-US" dirty="0"/>
              <a:t>Food fish shall be managed to provide the optimum economic, commercial, recreational and aesthetic benefits for present and future generations of the citizens of this state. (Oregon Revised Statutes 506.109) </a:t>
            </a: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5</a:t>
            </a:fld>
            <a:endParaRPr lang="en-US" dirty="0">
              <a:solidFill>
                <a:prstClr val="white">
                  <a:tint val="75000"/>
                </a:prst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139" t="3112" r="4853" b="3000"/>
          <a:stretch/>
        </p:blipFill>
        <p:spPr>
          <a:xfrm>
            <a:off x="3581400" y="4724400"/>
            <a:ext cx="1234561" cy="1609725"/>
          </a:xfrm>
          <a:prstGeom prst="rect">
            <a:avLst/>
          </a:prstGeom>
        </p:spPr>
      </p:pic>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4445" t="14515" r="22770"/>
          <a:stretch/>
        </p:blipFill>
        <p:spPr>
          <a:xfrm>
            <a:off x="7070565" y="3093861"/>
            <a:ext cx="2073435" cy="3764138"/>
          </a:xfrm>
          <a:prstGeom prst="rect">
            <a:avLst/>
          </a:prstGeom>
        </p:spPr>
      </p:pic>
      <p:sp>
        <p:nvSpPr>
          <p:cNvPr id="3" name="Content Placeholder 2"/>
          <p:cNvSpPr>
            <a:spLocks noGrp="1"/>
          </p:cNvSpPr>
          <p:nvPr>
            <p:ph idx="1"/>
          </p:nvPr>
        </p:nvSpPr>
        <p:spPr>
          <a:xfrm>
            <a:off x="417030" y="1447800"/>
            <a:ext cx="8229600" cy="4525963"/>
          </a:xfrm>
        </p:spPr>
        <p:txBody>
          <a:bodyPr/>
          <a:lstStyle/>
          <a:p>
            <a:r>
              <a:rPr lang="en-US" sz="2800" b="1" dirty="0"/>
              <a:t>To protect and enhance Oregon's fish and wildlife and their habitats for use and enjoyment by present and future generations.</a:t>
            </a: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6</a:t>
            </a:fld>
            <a:endParaRPr lang="en-US" dirty="0">
              <a:solidFill>
                <a:prstClr val="white">
                  <a:tint val="75000"/>
                </a:prstClr>
              </a:solidFill>
            </a:endParaRPr>
          </a:p>
        </p:txBody>
      </p:sp>
      <p:sp>
        <p:nvSpPr>
          <p:cNvPr id="7" name="Title 6"/>
          <p:cNvSpPr>
            <a:spLocks noGrp="1"/>
          </p:cNvSpPr>
          <p:nvPr>
            <p:ph type="title"/>
          </p:nvPr>
        </p:nvSpPr>
        <p:spPr>
          <a:xfrm>
            <a:off x="457200" y="533400"/>
            <a:ext cx="8229600" cy="1143000"/>
          </a:xfrm>
        </p:spPr>
        <p:txBody>
          <a:bodyPr/>
          <a:lstStyle/>
          <a:p>
            <a:r>
              <a:rPr lang="en-US" b="1" dirty="0" smtClean="0">
                <a:solidFill>
                  <a:srgbClr val="FFFF00"/>
                </a:solidFill>
              </a:rPr>
              <a:t>Mission</a:t>
            </a:r>
            <a:r>
              <a:rPr lang="en-US" b="1" dirty="0">
                <a:solidFill>
                  <a:srgbClr val="FFFF00"/>
                </a:solidFill>
              </a:rPr>
              <a:t/>
            </a:r>
            <a:br>
              <a:rPr lang="en-US" b="1" dirty="0">
                <a:solidFill>
                  <a:srgbClr val="FFFF00"/>
                </a:solidFill>
              </a:rPr>
            </a:br>
            <a:endParaRPr lang="en-US" dirty="0"/>
          </a:p>
        </p:txBody>
      </p:sp>
      <p:sp>
        <p:nvSpPr>
          <p:cNvPr id="2" name="AutoShape 2" descr="F_1919-20_report_cover_odfw"/>
          <p:cNvSpPr>
            <a:spLocks noChangeAspect="1" noChangeArrowheads="1"/>
          </p:cNvSpPr>
          <p:nvPr/>
        </p:nvSpPr>
        <p:spPr bwMode="auto">
          <a:xfrm>
            <a:off x="155575" y="-342900"/>
            <a:ext cx="44767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F_1919-20_report_cover_odfw"/>
          <p:cNvSpPr>
            <a:spLocks noChangeAspect="1" noChangeArrowheads="1"/>
          </p:cNvSpPr>
          <p:nvPr/>
        </p:nvSpPr>
        <p:spPr bwMode="auto">
          <a:xfrm>
            <a:off x="307975" y="-190500"/>
            <a:ext cx="44767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1899" t="7639" r="2658" b="2110"/>
          <a:stretch/>
        </p:blipFill>
        <p:spPr>
          <a:xfrm>
            <a:off x="27972" y="3093861"/>
            <a:ext cx="4696428" cy="3720543"/>
          </a:xfrm>
          <a:prstGeom prst="rect">
            <a:avLst/>
          </a:prstGeom>
        </p:spPr>
      </p:pic>
      <p:sp>
        <p:nvSpPr>
          <p:cNvPr id="13" name="TextBox 12"/>
          <p:cNvSpPr txBox="1"/>
          <p:nvPr/>
        </p:nvSpPr>
        <p:spPr>
          <a:xfrm rot="16200000">
            <a:off x="3513450" y="5525736"/>
            <a:ext cx="2025042" cy="338554"/>
          </a:xfrm>
          <a:prstGeom prst="rect">
            <a:avLst/>
          </a:prstGeom>
          <a:noFill/>
        </p:spPr>
        <p:txBody>
          <a:bodyPr wrap="none" rtlCol="0">
            <a:spAutoFit/>
          </a:bodyPr>
          <a:lstStyle/>
          <a:p>
            <a:r>
              <a:rPr lang="en-US" sz="1600" dirty="0" smtClean="0"/>
              <a:t>Photo:  Jeremy Romer</a:t>
            </a:r>
            <a:endParaRPr lang="en-US" sz="1600" dirty="0"/>
          </a:p>
        </p:txBody>
      </p:sp>
      <p:sp>
        <p:nvSpPr>
          <p:cNvPr id="16" name="TextBox 15"/>
          <p:cNvSpPr txBox="1"/>
          <p:nvPr/>
        </p:nvSpPr>
        <p:spPr>
          <a:xfrm rot="16200000">
            <a:off x="8009398" y="5666561"/>
            <a:ext cx="1930657" cy="338554"/>
          </a:xfrm>
          <a:prstGeom prst="rect">
            <a:avLst/>
          </a:prstGeom>
          <a:noFill/>
        </p:spPr>
        <p:txBody>
          <a:bodyPr wrap="none" rtlCol="0">
            <a:spAutoFit/>
          </a:bodyPr>
          <a:lstStyle/>
          <a:p>
            <a:r>
              <a:rPr lang="en-US" sz="1600" dirty="0" smtClean="0"/>
              <a:t>Photo:  Paul Olmsted</a:t>
            </a:r>
            <a:endParaRPr lang="en-US" sz="1600" dirty="0"/>
          </a:p>
        </p:txBody>
      </p:sp>
    </p:spTree>
    <p:extLst>
      <p:ext uri="{BB962C8B-B14F-4D97-AF65-F5344CB8AC3E}">
        <p14:creationId xmlns:p14="http://schemas.microsoft.com/office/powerpoint/2010/main" val="3440203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6" descr="http://www.evostc.state.ak.us/restoration/images/Slimbox/otoli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120571"/>
            <a:ext cx="183338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Backup of photos\Fish Fotos\BiOp Spring Chinook 2012\IMG_8921 - Copy.JPG"/>
          <p:cNvPicPr/>
          <p:nvPr/>
        </p:nvPicPr>
        <p:blipFill>
          <a:blip r:embed="rId3" cstate="print"/>
          <a:srcRect/>
          <a:stretch>
            <a:fillRect/>
          </a:stretch>
        </p:blipFill>
        <p:spPr bwMode="auto">
          <a:xfrm>
            <a:off x="2133600" y="3087914"/>
            <a:ext cx="5130737" cy="35814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solidFill>
                  <a:srgbClr val="FFFF00"/>
                </a:solidFill>
              </a:rPr>
              <a:t>Agency principle</a:t>
            </a:r>
            <a:endParaRPr lang="en-US" b="1" dirty="0">
              <a:solidFill>
                <a:srgbClr val="FFFF00"/>
              </a:solidFill>
            </a:endParaRPr>
          </a:p>
        </p:txBody>
      </p:sp>
      <p:sp>
        <p:nvSpPr>
          <p:cNvPr id="3" name="Content Placeholder 2"/>
          <p:cNvSpPr>
            <a:spLocks noGrp="1"/>
          </p:cNvSpPr>
          <p:nvPr>
            <p:ph idx="1"/>
          </p:nvPr>
        </p:nvSpPr>
        <p:spPr/>
        <p:txBody>
          <a:bodyPr/>
          <a:lstStyle/>
          <a:p>
            <a:r>
              <a:rPr lang="en-US" sz="2800" b="1" dirty="0" smtClean="0">
                <a:solidFill>
                  <a:schemeClr val="bg1"/>
                </a:solidFill>
              </a:rPr>
              <a:t>“Provide proactive </a:t>
            </a:r>
            <a:r>
              <a:rPr lang="en-US" sz="2800" b="1" dirty="0">
                <a:solidFill>
                  <a:schemeClr val="bg1"/>
                </a:solidFill>
              </a:rPr>
              <a:t>&amp; solution-based fish &amp; wildlife management based on sound </a:t>
            </a:r>
            <a:r>
              <a:rPr lang="en-US" sz="2800" b="1" dirty="0" smtClean="0">
                <a:solidFill>
                  <a:schemeClr val="bg1"/>
                </a:solidFill>
              </a:rPr>
              <a:t>science.” </a:t>
            </a:r>
            <a:endParaRPr lang="en-US" sz="2800" b="1" dirty="0">
              <a:solidFill>
                <a:schemeClr val="bg1"/>
              </a:solidFill>
            </a:endParaRPr>
          </a:p>
          <a:p>
            <a:endParaRPr lang="en-US" dirty="0"/>
          </a:p>
        </p:txBody>
      </p:sp>
      <p:sp>
        <p:nvSpPr>
          <p:cNvPr id="4" name="AutoShape 2" descr="data:image/jpeg;base64,/9j/4AAQSkZJRgABAQAAAQABAAD/2wBDAAkGBwgHBgkIBwgKCgkLDRYPDQwMDRsUFRAWIB0iIiAdHx8kKDQsJCYxJx8fLT0tMTU3Ojo6Iys/RD84QzQ5Ojf/2wBDAQoKCg0MDRoPDxo3JR8lNzc3Nzc3Nzc3Nzc3Nzc3Nzc3Nzc3Nzc3Nzc3Nzc3Nzc3Nzc3Nzc3Nzc3Nzc3Nzc3Nzf/wAARCACdAHwDASIAAhEBAxEB/8QAHAAAAgIDAQEAAAAAAAAAAAAABQYEBwIDCAEA/8QATRAAAgEDAgMDBggJCwEJAAAAAQIDAAQRBSEGEjETQVEHFCIyYXEjQoGRsbLR0hUWUmJyc5ShwRckJSY1Q1WDk6LhRTM2RFNUY4LC8P/EABcBAQEBAQAAAAAAAAAAAAAAAAABAgP/xAAcEQEBAAMBAQEBAAAAAAAAAAAAAQIREjEhEwP/2gAMAwEAAhEDEQA/ADWq65qNjqk8du0SpyrsY891QW4t1ZPjQE+PZVlxIR+FJSe9V+igUuDXGSOgweNtaXvtsfqv+awbjzWlPS0P+UftoGy1HlXwpqH0fk4+1kjDR2ZH6tvvVF/HvWubZLMD9U33qClfGtTR+yrzAwHj7Xh32n+iftrEcf6+D61r/on7aXSnjWyG1kmbEaM2+Nh301Awt5QNdK4ItD74T96oz8e63+RZ/wCkfvVBfRrpUdvgiU9ZO0HMPkoZNE0TlJEZGBwQ64INOYm6YU4/10bDzQD9SftrJ/KDruP/AAn+iftpXwAa8YbVeYbphk8oPEA3XzQf5J+2tTeUfiPGOe1z+o/5pfcAitEiCnMN0xy+UfiMqCHtMjr8B/zVm8M3EuscP2GoXyo1xPFzOVyoJye6qIcYxjrV68BY/E7Sv1P/ANjWM5I1jfoFxWvLqhA74kPzigTCmDjQrHrssefUjRfmUUvM2a1EYPitDCtxOax5RVEcrv0rxYjI6ogJZiAAO8mt5SvJb61sLUESKl+0q9m7tyrEAQQSffn5qCdeQW2iw9oZo5Lq2uI5JVxkqu+QV68u4yfdRO51DR7MNHzGeTlytuByqMgEEnbIBJG1VXfa3dS3vnE05nIHKSw9de9T89aX1acQJCXcgJyxlsZwDt7iPH5Pc5TZ3udUhutVkeNFiinYRdkp2UFeU/PUnSnsr+1CapdiGdI2j5m9IM0TBT16kgr3+NVv2t4uJDHNyg83MQdvlreNQyiu0jBjLLIcd3Pyn5dwfmq6NnDUdLntZUWeB4WeNZF6EcrD/ihrxujlXGCPGoUGvXV27ec3LuxjCF3bOB4b9KMzzvqLy3kvKHcg4A2O2D/A0QPZa1su1SmSsGSggyR7Zq8eAhng/S/1R+sapaRdqurgXbhDS/1R+saxnPjWPpZ48VvxkuNz0T6ooGAe+j3HZL8SznuCpgf/ABFAlBJ6VZ4V9jNfAVtVM91Z9ntVGg7UscatE7W/ZsI3WMKynfm67jHv76amXHdSpxnbF44bpVJK+iwC9B1qpWHAvDCa9cy3moSGPSrQ5nbOC5xnlB7ttyasvReIeCY72PS9OtLWJwwRT5uo5m/SO5PtodwXot3+Jc2mSfzW686PaHZuUEAg5GQdsV9acK2I1uwtlEkhtHEjyM4IbBznGNsn5c1L9WCnFHGtpot9+D49Le5l2LKox18BjehUtjonF1s0yWS2122clMK/y46keBolxHp9vNra3VxCJedGjAIyBnG5Hf0qPbaPFBdrdwh426tytsfDbuqfBUOtadNo2p3NlLu0TYz05lO4NGuGJjLbzIxJ5R9JH2fvNGOMNL8/4jnlkGUaJH5UIBIAxjJ6bihtkIbWARWqssTen6frbjv9taZS5AM1pYV7zk18OtBpdM1dPA6/1S0z9UfrGqdI2q4uC8DhXTc/+WfrNWM2sfS9xpFzcQ3B9ifVFCEgpj4sQHXJz7F+qKEBQKTxa0iMCvGAFbyB31pkI3qojTYxQ+5AYEEAgjcHvqbMRioMxzVgaeFXjt9LIs41jEjnnC/l9/7sVK1K6NhCWtLiG3uCQxkmUvzY6jA9nf0FKWkalJZXSI0hW3dxzr3ZxgH99Qgs97faje6teTolvIYlht0VpGbZhy82wGMVAXg1XUbjUoJruS3YxsBiJfWG+RkE58RkAjFF7ucmcPG2E67d9Jd3aQ3UjPFLq1ndE8yPexRhDt0HJ0+eiOkXlxJAVvVAuIvRYr0fwI99Bhr6xPcR3ryLz24ZCA2Ccj1cfKDS4rHO9SdY/tW4z1yM/MKigYrUZrar1uVs1GFbEagkjcVbnB//AHY07f8Auz9ZqqBWq3+DF5+FtOIP92w/3tWM/G8UHiQc2rSE/kr9FCWXFGOIV/pWT9FfoobIMAUiVFcbVElzUyXptUdYJZy4ijZyqljy9wHU1QOmaoMzcoYsQAOpzRGHTtX1F5orHTpA8eMtc/BKc+GdzUW94RmguLaHUNVZbiXeSNIy6J7FO2TuO4dRVApbkTSLHErFmICEnlBJ6bmm6TGjXPY3c0KTgZkY9/og5z39KH3Vrd3PBt1ELSW1ttMkFxGJBgyghubO2MgMOgxSs+qNcR29tekPFAvZxONmRT3Z7wP/AMaeg/PqypFAkkoaNiWKncMQw/gTWixkabUpRG3oFvRpev7a5tZYzJETbkZR85BHjWibV2jV47VyhfPM46+3FNJsd4mt7V9ViOk3guLu5ZUmgHRX9XHN07ulDrqO7sZhBf2pglOPRLc2fcRtUfhqCWfV7dgQI4GErszhQoB6/PimrVJ7Ge6S2unTVJ558wxAehFnpkjc4GRVPS3DPFKSqOOYdV7xW/lI7qdr3h3huWzt4dYmhs7tVBRomCuFJOMjG42I6V5f8Aw2UavBqcvZEhfhYud2LEAYAxtkip1DRMFXX5PYu04QsCfBx/vaqr4p0VdCvo4IrjzhXTmJOOZT7QOme73GrV8nLn8TtP8A8z67VnLxZ8qBr651STH5K/RQyVaMa2P6Qc/mr9FDJRtSLQ6YYrXDepBa6nDdIBatFGZJcA8pPNyqR3hiANh4+NZahMtvBJM/qopY/JSlpF1H+Eh+FY5DZXQ+EB2DbggkggjBx09tVNnl9HvdYXTdTttfeL4FI7nsFISblyCVGQQTnoelTNS0KG/lUyuLeBAyqvUlcKAPk5RQTSdTGi6hNZwmMksOZY88iuR6XKD81HZtXVTE/Zg8pywPfQlb7y0hTRJdOnvHljmiaPM8ZBII8R1/4qvLLhe0t9QEWssywLHlJoG5edtsA56Dr81P2v8AEdlqGnLDEriXmB3GOWgM09upEd2xkjlhI9xIpApcQaWdMt5IluGurCRWeCRv7s5yVONs4+fqO+gFhw7reoMUsNNu5FIzkRlVx48xwP31ZfDd3bW3a6doGlzySqA0kkzl1B7jzMfRHX29aYpdUh06COTVL1O0+OiSZVPHc4Jq7ppT1tG+iWcyz2Unn7th2khP83XfAAPxj1pp8n9hbXd1ZzSoFkeR2Jzk7DH8aabzirSNS0eaZXju4ADzI67YHsz40Iu5zossGtW0DGziSTlQMW5XCnCEnffxNTZoX414i0nhvkxBFd6uF+AjYZMYPRmPcKVG4iuZ7KIXriXU7m3kHnPackUKynZcAH1cZJ6ggjJpGgW817XAkkpmvbyZcuxxzMxA+b+Apv4n1CeaN9J0xfgUjhjvWZQBEyry8i+AJAzjO/vq60WhEt+b28uLidxcSmPs45lPKpAILEZGSD3fJ0q7fJ2v9TtP9z/XaqLYWtlbokOJZSpAZxkLtjYe3xOavfydDn4M00qcDkbGT+eamXhig60f5836C/RQuVhip+vvy6k4/NX6KESyZB3wACSfAYyT81SLS5xddPHDDBErM0zn0VGScezv3IqLpGiXRu5BrlhdiytYjNcKUIPIBkAAb7/OAD0rXeX2oSa2LjTzJGE9G3cR+ngjcgHvP0UC4rsdX0/srvU57rt7st2oYkYOMqD7Svd3YHjWmR/SJJ7XV7++ntyLSIgnI9VSfRxn2VttdS87eTnkO7EqPZmvRJE3BVjd9qZjcqsF5ASAycmcEezvFQre0NlqEao4eNUDh3QgEdcH20QVfncYQYrC+nhdIkZstGu5HjUafWSQ628YVc7HwrLR9Iu9YWdoBlY0Lu56LVUCOp3dre5tbmaEOoLCOTl5sE4z85qBxUL2LUGg1NLqKdfiTNkH85T3g+NMmqcJXtjqFjdxMLm2aSFZ+Ubw+kvNkd69d+6mPj+5sJZNM7SW1aKR2t53kAYRKwyG9hGDUNKeVnTdWZc+G1WHwjxFe6hw1ecPSwxzlgyrNJLykI2c565IP8Kg8SQ6RfaTAuhwdg8dw0WBsJWXbmOMjLDGD35xS1otw9tckoxQnY7davsQV4NMdhxtbfhRmj83aTn5VLFWCnHT56dRplrqOtMNF0xBp7Bk86kEkiStg8xyGAQZA33OSNqRNTvIWvo7pGliuXjMc7QvytnpnPtBwfdRuDWbe10u1itnuvNYUnZo4JmUl2GUyQc45gD7zv7ZVhcu7xH7SKIsFDbcxyevQ/bXQHkwPJwLpYOCeV+n6bVzxdRzed9vLEyRTknm5cDPxvlz1FdFeTH0OBtLVD2gCOObGM+m1TPwgDxRIV1iQD8ldvkpN1PiMWt3PZQ/9p2TxSEnG7AjA+Qnei3lC4kTROIJVjh7W5ESFCTsm3XGNzVXvdPeXr3ErAO+WZjtk4q4wtMFrrNxo8TiyuZVeb0WZW9InwBxkde7rmp/Gt3eX2jRw3U3byRsGkd8etjoPdnGe+k1JzJdwrzNyowYb9cb/TRjXb8yWqx827AZ9/f+/wCmrr6bDdHmuWcgCaS3RS0kaMBzAA7ZORRgcXQmyEP4PmEikcs3nmSAOgxy4pdt5pLfCozJzKc8pxnIxW/TLOW6juXXzfkhQswlmEbH9HPU1dIMWuuaaba4S8sJmnlIInEoJT3DYfuqNqGvSi3aw028njspCHkAyjOR3Ng7j3Ghmp281m6JIkQV05gUlV/3j6Kg56H91NAjHPM2Abm4yBsO2b7a1XzsYlZmLZPU5Pyb1hbu8noRI7N8UKCayvUlEMQkikXfcupGT7z7KaGNvIyIGjdlI64Pf7qP6jbxXGlWuqQxhLv1LrG3Mw+Nj2gg/LS9anA9bB6Ua02YCXzJyTHP6OOuHHf8vT5qALcyc8vNucjb31lBdyW5PZnAPUAV9f25trp4j3VHzjuoGbTtajltjaXvwtsZVkZWUEg53KnuOK6A4EhSHhayjiKNGDJymNwykc7dCOtcsLIU3Ub11TwDDHbcG6RFE3Onm4YMcD1sk/vJqWbVSHleUtxvOO7zeL6tJ3qgKFOPjYPrDwpv8rp/rvcY/wDTw/VpMDN41cfEvr5GMcokCb5zjurZPcPM/O4GfAd1eK7eNZ9qcb4+aqCnC/DeocSXmLdeztkPw1wy5VB/E+yrQsOHtH4W0ue3VluprsZaaePcj2eA+2qw0zifVtLgaCwvGhiY5KKBg1Jl4z1qbaa7Mg8GWsWWrNGHi3huLWyt/pzWttKkfIYlGBKRuAPA1XkbNCs0Ey45hurDdWHQ+zw+Wmi1431O2ZSDGShyuU76Ea7fjWbs3csKRzN6xjGA3vqwug22naAsU2Y4wflB/gKzu5XkYGSQyOcliT8Y1h2I7mrzsPzqqJOnPA81vFduiwc5VtsFQ3xsjwO9TZENjeSG1fmWGTtIHJHpj39MHPUeNCexOeoNb4JZolWMsWiUnCE7Dm649+KCbxXLBPrUstsyvEyqQykHqAcbd4zg+0GgxrfMuWJXHXpWsxt4UGr4w99dReTHJ4D0fHTsiP8Ac1cyQIPOIu0B5eYc3urp7ybKo4J0wIRyhHAx+m1EUr5Yxy8d3PiYIj+6kkHfeuiNb4I0PiC7XUtTgle4dAhKTMowuw2BqD/JZwpy83mlxn23T/bWJnJG7iofmGa95qvxvJhwmnL/ADCU58bmT7a9Hky4U/w+T9pl+9V7hyoJmrEGugR5MeE/8Pk/aZfvV9/JnwmP+nP+0y/ep3E5c/18TvXQQ8mnCeP7Mb9ol+9Xv8mfCX+GH9ol+9U/SLy585q9566BPk14TAz+Cz+0S/erE+TfhP8AwofLPJ96n6ROVBK2ayzV+R+TvhTbOkrv/wC/L96tz+TbhTGfwYfkuJfvUn9IvLnzFfVf/wDJtwof+nP+0y/erB/JpwoB/Z8n7TJ96ncTlQi+uvvrpjyZ5/EfS9j6j/XalxfJzwssgI099u43Enj+lTnplpDpNjFYWCmO2hGEViWIzv1O/U06lNP/2Q=="/>
          <p:cNvSpPr>
            <a:spLocks noChangeAspect="1" noChangeArrowheads="1"/>
          </p:cNvSpPr>
          <p:nvPr/>
        </p:nvSpPr>
        <p:spPr bwMode="auto">
          <a:xfrm>
            <a:off x="0" y="-679450"/>
            <a:ext cx="1104900"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dirty="0"/>
          </a:p>
        </p:txBody>
      </p:sp>
      <p:sp>
        <p:nvSpPr>
          <p:cNvPr id="9" name="TextBox 8"/>
          <p:cNvSpPr txBox="1"/>
          <p:nvPr/>
        </p:nvSpPr>
        <p:spPr>
          <a:xfrm>
            <a:off x="-21434" y="6484648"/>
            <a:ext cx="2200667" cy="369332"/>
          </a:xfrm>
          <a:prstGeom prst="rect">
            <a:avLst/>
          </a:prstGeom>
          <a:noFill/>
        </p:spPr>
        <p:txBody>
          <a:bodyPr wrap="none" rtlCol="0">
            <a:spAutoFit/>
          </a:bodyPr>
          <a:lstStyle/>
          <a:p>
            <a:r>
              <a:rPr lang="en-US" dirty="0" smtClean="0">
                <a:solidFill>
                  <a:schemeClr val="bg1"/>
                </a:solidFill>
              </a:rPr>
              <a:t>Photo:  Brian Franklin</a:t>
            </a:r>
            <a:endParaRPr lang="en-US" dirty="0">
              <a:solidFill>
                <a:schemeClr val="bg1"/>
              </a:solidFill>
            </a:endParaRPr>
          </a:p>
        </p:txBody>
      </p:sp>
    </p:spTree>
    <p:extLst>
      <p:ext uri="{BB962C8B-B14F-4D97-AF65-F5344CB8AC3E}">
        <p14:creationId xmlns:p14="http://schemas.microsoft.com/office/powerpoint/2010/main" val="4226112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Database</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8</a:t>
            </a:fld>
            <a:endParaRPr lang="en-US" dirty="0">
              <a:solidFill>
                <a:prstClr val="white">
                  <a:tint val="75000"/>
                </a:prstClr>
              </a:solidFill>
            </a:endParaRPr>
          </a:p>
        </p:txBody>
      </p:sp>
      <p:sp>
        <p:nvSpPr>
          <p:cNvPr id="5" name="Rectangle 4"/>
          <p:cNvSpPr/>
          <p:nvPr/>
        </p:nvSpPr>
        <p:spPr>
          <a:xfrm>
            <a:off x="228600" y="1371600"/>
            <a:ext cx="8915400" cy="4031873"/>
          </a:xfrm>
          <a:prstGeom prst="rect">
            <a:avLst/>
          </a:prstGeom>
        </p:spPr>
        <p:txBody>
          <a:bodyPr wrap="square">
            <a:spAutoFit/>
          </a:bodyPr>
          <a:lstStyle/>
          <a:p>
            <a:r>
              <a:rPr lang="en-US" sz="3200" b="1" dirty="0"/>
              <a:t>Rapid increase in:</a:t>
            </a:r>
          </a:p>
          <a:p>
            <a:pPr marL="914400" lvl="1" indent="-457200">
              <a:buFont typeface="Arial" panose="020B0604020202020204" pitchFamily="34" charset="0"/>
              <a:buChar char="•"/>
            </a:pPr>
            <a:r>
              <a:rPr lang="en-US" sz="3200" b="1" dirty="0"/>
              <a:t>“Big data”; eco-informatics; systems </a:t>
            </a:r>
            <a:r>
              <a:rPr lang="en-US" sz="3200" b="1" dirty="0" smtClean="0"/>
              <a:t>biology</a:t>
            </a:r>
          </a:p>
          <a:p>
            <a:pPr marL="914400" lvl="1" indent="-457200">
              <a:buFont typeface="Arial" panose="020B0604020202020204" pitchFamily="34" charset="0"/>
              <a:buChar char="•"/>
            </a:pPr>
            <a:endParaRPr lang="en-US" sz="3200" b="1" dirty="0"/>
          </a:p>
          <a:p>
            <a:pPr marL="914400" lvl="1" indent="-457200">
              <a:buFont typeface="Arial" panose="020B0604020202020204" pitchFamily="34" charset="0"/>
              <a:buChar char="•"/>
            </a:pPr>
            <a:r>
              <a:rPr lang="en-US" sz="3200" b="1" dirty="0"/>
              <a:t>Data sharing, data </a:t>
            </a:r>
            <a:r>
              <a:rPr lang="en-US" sz="3200" b="1" dirty="0" err="1"/>
              <a:t>mgmnt</a:t>
            </a:r>
            <a:r>
              <a:rPr lang="en-US" sz="3200" b="1" dirty="0"/>
              <a:t>, transparency</a:t>
            </a:r>
          </a:p>
          <a:p>
            <a:pPr marL="914400" lvl="1" indent="-457200">
              <a:buFont typeface="Arial" panose="020B0604020202020204" pitchFamily="34" charset="0"/>
              <a:buChar char="•"/>
            </a:pPr>
            <a:endParaRPr lang="en-US" sz="3200" b="1" dirty="0" smtClean="0"/>
          </a:p>
          <a:p>
            <a:pPr marL="914400" lvl="1" indent="-457200">
              <a:buFont typeface="Arial" panose="020B0604020202020204" pitchFamily="34" charset="0"/>
              <a:buChar char="•"/>
            </a:pPr>
            <a:r>
              <a:rPr lang="en-US" sz="3200" b="1" dirty="0" smtClean="0"/>
              <a:t>Shared </a:t>
            </a:r>
            <a:r>
              <a:rPr lang="en-US" sz="3200" b="1" dirty="0"/>
              <a:t>databases</a:t>
            </a:r>
          </a:p>
          <a:p>
            <a:pPr marL="914400" lvl="1" indent="-457200">
              <a:buFont typeface="Arial" panose="020B0604020202020204" pitchFamily="34" charset="0"/>
              <a:buChar char="•"/>
            </a:pPr>
            <a:endParaRPr lang="en-US" sz="3200" b="1" dirty="0" smtClean="0"/>
          </a:p>
          <a:p>
            <a:pPr marL="914400" lvl="1" indent="-457200">
              <a:buFont typeface="Arial" panose="020B0604020202020204" pitchFamily="34" charset="0"/>
              <a:buChar char="•"/>
            </a:pPr>
            <a:r>
              <a:rPr lang="en-US" sz="3200" b="1" dirty="0" smtClean="0"/>
              <a:t>Distributed </a:t>
            </a:r>
            <a:r>
              <a:rPr lang="en-US" sz="3200" b="1" dirty="0"/>
              <a:t>research teams</a:t>
            </a:r>
          </a:p>
        </p:txBody>
      </p:sp>
    </p:spTree>
    <p:extLst>
      <p:ext uri="{BB962C8B-B14F-4D97-AF65-F5344CB8AC3E}">
        <p14:creationId xmlns:p14="http://schemas.microsoft.com/office/powerpoint/2010/main" val="1611709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Database</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pPr>
              <a:defRPr/>
            </a:pPr>
            <a:fld id="{F8B59DE0-5D22-4C83-9F2C-401CF0E42588}" type="slidenum">
              <a:rPr lang="en-US" smtClean="0">
                <a:solidFill>
                  <a:prstClr val="white">
                    <a:tint val="75000"/>
                  </a:prstClr>
                </a:solidFill>
              </a:rPr>
              <a:pPr>
                <a:defRPr/>
              </a:pPr>
              <a:t>9</a:t>
            </a:fld>
            <a:endParaRPr lang="en-US" dirty="0">
              <a:solidFill>
                <a:prstClr val="white">
                  <a:tint val="75000"/>
                </a:prstClr>
              </a:solidFill>
            </a:endParaRP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44520"/>
          <a:stretch/>
        </p:blipFill>
        <p:spPr bwMode="auto">
          <a:xfrm>
            <a:off x="89984" y="1600200"/>
            <a:ext cx="905401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003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1657</TotalTime>
  <Words>735</Words>
  <Application>Microsoft Office PowerPoint</Application>
  <PresentationFormat>On-screen Show (4:3)</PresentationFormat>
  <Paragraphs>196</Paragraphs>
  <Slides>39</Slides>
  <Notes>3</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2_Office Theme</vt:lpstr>
      <vt:lpstr>Oregon Department of Fish and Wildlife’s Willamette Chinook Salmon (OWCS) Database, β version</vt:lpstr>
      <vt:lpstr>Acknowledgments</vt:lpstr>
      <vt:lpstr>Overview</vt:lpstr>
      <vt:lpstr>Oregon Department of Fish and Wildlife (ODFW)</vt:lpstr>
      <vt:lpstr>Guiding statutory reference </vt:lpstr>
      <vt:lpstr>Mission </vt:lpstr>
      <vt:lpstr>Agency principle</vt:lpstr>
      <vt:lpstr>Database</vt:lpstr>
      <vt:lpstr>Database</vt:lpstr>
      <vt:lpstr>Database</vt:lpstr>
      <vt:lpstr>Database</vt:lpstr>
      <vt:lpstr>ODFW’s Willamette Chinook Salmon (OWCS) Database,  β version</vt:lpstr>
      <vt:lpstr>Meta data</vt:lpstr>
      <vt:lpstr>Meta data</vt:lpstr>
      <vt:lpstr>Benefits </vt:lpstr>
      <vt:lpstr>Benefits </vt:lpstr>
      <vt:lpstr>Data flow</vt:lpstr>
      <vt:lpstr>PowerPoint Presentation</vt:lpstr>
      <vt:lpstr>PowerPoint Presentation</vt:lpstr>
      <vt:lpstr>Outputs</vt:lpstr>
      <vt:lpstr>Database</vt:lpstr>
      <vt:lpstr>PowerPoint Presentation</vt:lpstr>
      <vt:lpstr>PowerPoint Presentation</vt:lpstr>
      <vt:lpstr>PowerPoint Presentation</vt:lpstr>
      <vt:lpstr>Queries &amp; Outputs</vt:lpstr>
      <vt:lpstr>Provisional </vt:lpstr>
      <vt:lpstr>Example 1:  Query on scales, 2002-2011 by life history</vt:lpstr>
      <vt:lpstr>PowerPoint Presentation</vt:lpstr>
      <vt:lpstr>Example 2:  Filter query on master query</vt:lpstr>
      <vt:lpstr>PowerPoint Presentation</vt:lpstr>
      <vt:lpstr>PowerPoint Presentation</vt:lpstr>
      <vt:lpstr>PowerPoint Presentation</vt:lpstr>
      <vt:lpstr>Note differences, carefully select</vt:lpstr>
      <vt:lpstr>PowerPoint Presentation</vt:lpstr>
      <vt:lpstr>PowerPoint Presentation</vt:lpstr>
      <vt:lpstr>Synthesis</vt:lpstr>
      <vt:lpstr>OWCS and ODFW fisheries management</vt:lpstr>
      <vt:lpstr>Interested in collaborating?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Otolith Workshop  October 25-26, 2012 Oregon Hatchery Research Center</dc:title>
  <dc:creator>Clemens, Ben</dc:creator>
  <cp:lastModifiedBy>Clemens, Ben</cp:lastModifiedBy>
  <cp:revision>186</cp:revision>
  <cp:lastPrinted>2015-02-07T00:30:55Z</cp:lastPrinted>
  <dcterms:created xsi:type="dcterms:W3CDTF">2006-08-16T00:00:00Z</dcterms:created>
  <dcterms:modified xsi:type="dcterms:W3CDTF">2015-02-07T00:44:32Z</dcterms:modified>
</cp:coreProperties>
</file>